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6"/>
  </p:notesMasterIdLst>
  <p:sldIdLst>
    <p:sldId id="256" r:id="rId5"/>
    <p:sldId id="257" r:id="rId6"/>
    <p:sldId id="258" r:id="rId7"/>
    <p:sldId id="259" r:id="rId8"/>
    <p:sldId id="260" r:id="rId9"/>
    <p:sldId id="261" r:id="rId10"/>
    <p:sldId id="264" r:id="rId11"/>
    <p:sldId id="262" r:id="rId12"/>
    <p:sldId id="266" r:id="rId13"/>
    <p:sldId id="267" r:id="rId14"/>
    <p:sldId id="263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40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36814E-C4A2-4DE4-B920-73D6914723C7}" type="datetimeFigureOut">
              <a:rPr lang="en-GB" smtClean="0"/>
              <a:t>28/10/2024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102039-607A-412D-8F6D-486E485F86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18675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102039-607A-412D-8F6D-486E485F8625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2798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4574D4-2F0C-2A23-F11B-3F22D99ED6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7823DB6-3CFE-A05B-D2A0-64C138CE12C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BFDD7B-A5F2-1E52-951A-EAD5070937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21A92-0615-44A5-B738-320B191335A1}" type="datetimeFigureOut">
              <a:rPr lang="en-GB" smtClean="0"/>
              <a:t>28/10/2024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C72F75-8C7D-CC83-EB0B-44FB917F49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07C8D4-CD80-9D00-C3A9-58FCAF7BBC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4EDE4-F9CF-4A42-8A89-8706C8BE5A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7867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9F53E4-5441-835F-AE0B-695791E6BE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E5381B-6AE3-80A9-DFBD-3162CA93DD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9D827A-BA8E-EF21-B6B2-78083197E2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21A92-0615-44A5-B738-320B191335A1}" type="datetimeFigureOut">
              <a:rPr lang="en-GB" smtClean="0"/>
              <a:t>28/10/2024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21C329-6F44-33A9-3BB1-30CDC33906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C13BB3-D539-1545-1220-86ABE2F43C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4EDE4-F9CF-4A42-8A89-8706C8BE5A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45814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59AF95-C78B-64CB-EAEA-02726CDB04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C72B9D-6253-5872-55AE-A454940308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8F3837-55C8-224E-9EB4-6D9630B174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21A92-0615-44A5-B738-320B191335A1}" type="datetimeFigureOut">
              <a:rPr lang="en-GB" smtClean="0"/>
              <a:t>28/10/2024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320A0E-D7A1-4527-5448-349DF72835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2B16AB-ABFC-F09B-1044-E8F41736A6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4EDE4-F9CF-4A42-8A89-8706C8BE5A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0244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450C84-6C52-E305-5177-EC3AD77203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89D996-7A01-805D-190E-ED3FF1F008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0A8A312-8CA9-7272-9DA7-0C090B2C43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448BA7-1E18-8FD2-E321-0960EE8BBC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21A92-0615-44A5-B738-320B191335A1}" type="datetimeFigureOut">
              <a:rPr lang="en-GB" smtClean="0"/>
              <a:t>28/10/2024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D5913B-A837-0054-357D-01FF453B26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050368-8606-19FD-ED13-674BF79CEF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4EDE4-F9CF-4A42-8A89-8706C8BE5A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92843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5054C3-D212-7C16-9B16-31D57F5DF4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6F0E93-47D0-A74C-6B1E-4A400F2153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CAB07C0-2A9E-7C98-824D-2A2CAA909A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90ECF98-49F2-AA27-86AF-70BC66E42C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8A4DC66-0574-A919-8735-522EB515E36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FE4F6AC-AEF5-8F39-083B-C19954CDB4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21A92-0615-44A5-B738-320B191335A1}" type="datetimeFigureOut">
              <a:rPr lang="en-GB" smtClean="0"/>
              <a:t>28/10/2024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4F14F1C-BE62-3809-0219-2287431E0D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8DE7EC4-7CEE-76B4-0CA4-E770CF960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4EDE4-F9CF-4A42-8A89-8706C8BE5A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7007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152F38-C0E1-5021-0ABA-C90B1741E4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F63BAB8-038C-E3B4-6D01-029593B840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21A92-0615-44A5-B738-320B191335A1}" type="datetimeFigureOut">
              <a:rPr lang="en-GB" smtClean="0"/>
              <a:t>28/10/2024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E130A37-3FEF-74F0-2E80-9019CFCCB6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1A28267-2E33-0F34-D1AB-460BF7D355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4EDE4-F9CF-4A42-8A89-8706C8BE5A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3282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46E30FE-2A80-20CD-64A3-5A562ADB0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21A92-0615-44A5-B738-320B191335A1}" type="datetimeFigureOut">
              <a:rPr lang="en-GB" smtClean="0"/>
              <a:t>28/10/2024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98FDBA7-38BE-D46C-CE0D-9EBCAE7E77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A0D1353-8CA0-30FF-EA49-CAAAC8023A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4EDE4-F9CF-4A42-8A89-8706C8BE5A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82322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2FE395-3C27-F8BA-3075-EC17D04E02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BC4ECB-FE9C-C836-F12D-C7083B2981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20A256E-8564-45F3-7D8A-79D01FC4E1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61CEAE1-1F00-E13F-3DA3-0F2445619F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21A92-0615-44A5-B738-320B191335A1}" type="datetimeFigureOut">
              <a:rPr lang="en-GB" smtClean="0"/>
              <a:t>28/10/2024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338B19-ADA0-EF72-52DB-3879E09409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635F35-80B6-AD49-5002-F65BD013CB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4EDE4-F9CF-4A42-8A89-8706C8BE5A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26693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39D09A-A964-DE28-D3E1-380D12F9E4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487D873-ADDE-32A6-F87C-8D7A5532DEC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29E2C9-4271-1569-5611-D0FEA29ED6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715F54-58FC-E70F-B7F3-6BBE0AED6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21A92-0615-44A5-B738-320B191335A1}" type="datetimeFigureOut">
              <a:rPr lang="en-GB" smtClean="0"/>
              <a:t>28/10/2024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31F3324-361A-4896-904E-3B93159ED9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7051CC-60AC-4F2F-0EF1-1976A303FB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4EDE4-F9CF-4A42-8A89-8706C8BE5A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64046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BF4420-1909-D19F-EE49-D8DC91D9E6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AEBD973-63B7-D57F-603D-2D56C06592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2CD959-F89D-E3AC-AE7B-D73C2A0A50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21A92-0615-44A5-B738-320B191335A1}" type="datetimeFigureOut">
              <a:rPr lang="en-GB" smtClean="0"/>
              <a:t>28/10/2024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9C77AD-CBDE-797B-0B9B-B330292E1E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7F9AE9-5EF4-6867-F658-8C202AB1C1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4EDE4-F9CF-4A42-8A89-8706C8BE5A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80389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D7B03B9-931E-D94E-1C67-73F49C94435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00BE1DE-954B-EB08-45A3-85A775327F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67527E-90F9-67F3-9405-D2FAA9E9D2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21A92-0615-44A5-B738-320B191335A1}" type="datetimeFigureOut">
              <a:rPr lang="en-GB" smtClean="0"/>
              <a:t>28/10/2024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034FAC-692E-DB24-91A9-714395AEA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382166-9BFB-A0BE-E0B8-8DFF7D1DF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4EDE4-F9CF-4A42-8A89-8706C8BE5A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50642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0AAC915-0E6D-891F-F8D5-3ABEDE1816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3328DF-76B6-FF0B-167E-26A0D79A41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B2521D-7306-1C46-3363-D7A338FDEB6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8B21A92-0615-44A5-B738-320B191335A1}" type="datetimeFigureOut">
              <a:rPr lang="en-GB" smtClean="0"/>
              <a:t>28/10/2024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9EB243-1FF5-FAFA-7026-72757475177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E41E63-B5FE-7F19-7B14-DE2163F6905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F54EDE4-F9CF-4A42-8A89-8706C8BE5A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4087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0BD92B-42D9-2965-792B-0E35FA2EB1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406400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NTPreCursivefk" panose="03000400000000000000" pitchFamily="66" charset="0"/>
              </a:rPr>
              <a:t>Nibbles</a:t>
            </a:r>
            <a:br>
              <a:rPr lang="en-GB" dirty="0">
                <a:latin typeface="NTPreCursivefk" panose="03000400000000000000" pitchFamily="66" charset="0"/>
              </a:rPr>
            </a:br>
            <a:r>
              <a:rPr lang="en-GB" dirty="0">
                <a:latin typeface="NTPreCursivefk" panose="03000400000000000000" pitchFamily="66" charset="0"/>
              </a:rPr>
              <a:t>by Emma Yarlett</a:t>
            </a:r>
            <a:br>
              <a:rPr lang="en-GB" dirty="0">
                <a:latin typeface="NTPreCursivefk" panose="03000400000000000000" pitchFamily="66" charset="0"/>
              </a:rPr>
            </a:br>
            <a:r>
              <a:rPr lang="en-GB" dirty="0">
                <a:latin typeface="NTPreCursivefk" panose="03000400000000000000" pitchFamily="66" charset="0"/>
              </a:rPr>
              <a:t>Year 1 - Autumn 2 Vocabulary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397B583-12B2-726E-BD07-459E851AEC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35148" y="201933"/>
            <a:ext cx="1173846" cy="1173846"/>
          </a:xfrm>
          <a:prstGeom prst="rect">
            <a:avLst/>
          </a:prstGeom>
        </p:spPr>
      </p:pic>
      <p:pic>
        <p:nvPicPr>
          <p:cNvPr id="9" name="Picture 8" descr="A yellow cover with cartoon characters&#10;&#10;Description automatically generated">
            <a:extLst>
              <a:ext uri="{FF2B5EF4-FFF2-40B4-BE49-F238E27FC236}">
                <a16:creationId xmlns:a16="http://schemas.microsoft.com/office/drawing/2014/main" id="{86BA6944-1553-B1C0-F6AB-D848FEE405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5355" y="2668352"/>
            <a:ext cx="3442287" cy="392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831758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5C25C5-73BB-547A-19A0-C4CA68101B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43551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GB" sz="20000" dirty="0">
                <a:latin typeface="NTPreCursivefk" panose="03000400000000000000" pitchFamily="66" charset="0"/>
              </a:rPr>
              <a:t>nibble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7BA0A93-59DF-33D3-A839-E36AA84082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1889" y="2669919"/>
            <a:ext cx="8512277" cy="36379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5000" dirty="0">
                <a:latin typeface="NTPreCursivefk" panose="03000400000000000000" pitchFamily="66" charset="0"/>
              </a:rPr>
              <a:t>To bite or chew gently or bit by bit (noun)</a:t>
            </a:r>
          </a:p>
          <a:p>
            <a:pPr marL="0" indent="0">
              <a:buNone/>
            </a:pPr>
            <a:r>
              <a:rPr lang="en-GB" sz="2500" dirty="0">
                <a:latin typeface="NTPreCursivefk" panose="03000400000000000000" pitchFamily="66" charset="0"/>
              </a:rPr>
              <a:t>Can we think of a sentence …</a:t>
            </a:r>
          </a:p>
          <a:p>
            <a:pPr marL="0" indent="0">
              <a:buNone/>
            </a:pPr>
            <a:r>
              <a:rPr lang="en-GB" sz="5000" dirty="0">
                <a:latin typeface="NTPreCursivefk" panose="03000400000000000000" pitchFamily="66" charset="0"/>
              </a:rPr>
              <a:t>The mouse had just a small nibble of my cheese sandwich!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F093CDA-6189-D282-6728-F37A58AD37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34166" y="2479795"/>
            <a:ext cx="2742147" cy="2544796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11759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5C25C5-73BB-547A-19A0-C4CA68101B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43551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GB" sz="20000" dirty="0">
                <a:latin typeface="NTPreCursivefk" panose="03000400000000000000" pitchFamily="66" charset="0"/>
              </a:rPr>
              <a:t>chomp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7BA0A93-59DF-33D3-A839-E36AA84082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733367"/>
            <a:ext cx="7804355" cy="3460956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sz="6500" dirty="0">
                <a:latin typeface="NTPreCursivefk" panose="03000400000000000000" pitchFamily="66" charset="0"/>
              </a:rPr>
              <a:t>To chew or bite on something. (verb)</a:t>
            </a:r>
          </a:p>
          <a:p>
            <a:pPr marL="0" indent="0">
              <a:buNone/>
            </a:pPr>
            <a:endParaRPr lang="en-GB" sz="3600" dirty="0">
              <a:latin typeface="NTPreCursivefk" panose="03000400000000000000" pitchFamily="66" charset="0"/>
            </a:endParaRPr>
          </a:p>
          <a:p>
            <a:pPr marL="0" indent="0">
              <a:buNone/>
            </a:pPr>
            <a:r>
              <a:rPr lang="en-GB" sz="3600" dirty="0">
                <a:latin typeface="NTPreCursivefk" panose="03000400000000000000" pitchFamily="66" charset="0"/>
              </a:rPr>
              <a:t>Can we think of a sentence …</a:t>
            </a:r>
          </a:p>
          <a:p>
            <a:pPr marL="0" indent="0" algn="ctr">
              <a:buNone/>
            </a:pPr>
            <a:endParaRPr lang="en-GB" sz="5000" dirty="0">
              <a:latin typeface="NTPreCursivefk" panose="03000400000000000000" pitchFamily="66" charset="0"/>
            </a:endParaRPr>
          </a:p>
          <a:p>
            <a:pPr marL="0" indent="0">
              <a:buNone/>
            </a:pPr>
            <a:r>
              <a:rPr lang="en-GB" sz="6500" dirty="0">
                <a:latin typeface="NTPreCursivefk" panose="03000400000000000000" pitchFamily="66" charset="0"/>
              </a:rPr>
              <a:t>I chomp</a:t>
            </a:r>
            <a:r>
              <a:rPr lang="en-GB" sz="6500" dirty="0">
                <a:solidFill>
                  <a:srgbClr val="FF0000"/>
                </a:solidFill>
                <a:latin typeface="NTPreCursivefk" panose="03000400000000000000" pitchFamily="66" charset="0"/>
              </a:rPr>
              <a:t>ed</a:t>
            </a:r>
            <a:r>
              <a:rPr lang="en-GB" sz="6500" dirty="0">
                <a:latin typeface="NTPreCursivefk" panose="03000400000000000000" pitchFamily="66" charset="0"/>
              </a:rPr>
              <a:t> hungrily through the large slice of cake.</a:t>
            </a:r>
          </a:p>
          <a:p>
            <a:pPr algn="ctr"/>
            <a:endParaRPr lang="en-GB" sz="5000" dirty="0">
              <a:latin typeface="NTPreCursivefk" panose="03000400000000000000" pitchFamily="66" charset="0"/>
            </a:endParaRPr>
          </a:p>
        </p:txBody>
      </p:sp>
      <p:pic>
        <p:nvPicPr>
          <p:cNvPr id="1026" name="Picture 2" descr="10,800+ Cake Slice Stock Illustrations, Royalty-Free Vector Graphics &amp; Clip  Art - iStock | Cake, Birthday cake, Cupcake">
            <a:extLst>
              <a:ext uri="{FF2B5EF4-FFF2-40B4-BE49-F238E27FC236}">
                <a16:creationId xmlns:a16="http://schemas.microsoft.com/office/drawing/2014/main" id="{FC8E5A60-C39F-C0D4-502B-3C004A7B35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4736" y="2260702"/>
            <a:ext cx="3553747" cy="3553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3496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5C25C5-73BB-547A-19A0-C4CA68101B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43551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GB" sz="20000" dirty="0">
                <a:latin typeface="NTPreCursivefk" panose="03000400000000000000" pitchFamily="66" charset="0"/>
              </a:rPr>
              <a:t>curious</a:t>
            </a:r>
            <a:r>
              <a:rPr lang="en-GB" sz="15000" dirty="0">
                <a:latin typeface="NTPreCursivefk" panose="03000400000000000000" pitchFamily="66" charset="0"/>
              </a:rPr>
              <a:t> 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7BA0A93-59DF-33D3-A839-E36AA84082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733367"/>
            <a:ext cx="8020665" cy="3578943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sz="9100" dirty="0">
                <a:latin typeface="NTPreCursivefk" panose="03000400000000000000" pitchFamily="66" charset="0"/>
              </a:rPr>
              <a:t>To want to learn more about something (adjective)</a:t>
            </a:r>
          </a:p>
          <a:p>
            <a:pPr marL="0" indent="0">
              <a:buNone/>
            </a:pPr>
            <a:r>
              <a:rPr lang="en-GB" sz="5000" dirty="0">
                <a:latin typeface="NTPreCursivefk" panose="03000400000000000000" pitchFamily="66" charset="0"/>
              </a:rPr>
              <a:t>             </a:t>
            </a:r>
          </a:p>
          <a:p>
            <a:pPr marL="0" indent="0">
              <a:buNone/>
            </a:pPr>
            <a:r>
              <a:rPr lang="en-GB" sz="5000" dirty="0">
                <a:latin typeface="NTPreCursivefk" panose="03000400000000000000" pitchFamily="66" charset="0"/>
              </a:rPr>
              <a:t>Can we think of a sentence …</a:t>
            </a:r>
          </a:p>
          <a:p>
            <a:pPr marL="0" indent="0">
              <a:buNone/>
            </a:pPr>
            <a:endParaRPr lang="en-GB" sz="5000" dirty="0">
              <a:latin typeface="NTPreCursivefk" panose="03000400000000000000" pitchFamily="66" charset="0"/>
            </a:endParaRPr>
          </a:p>
          <a:p>
            <a:pPr marL="0" indent="0">
              <a:buNone/>
            </a:pPr>
            <a:r>
              <a:rPr lang="en-GB" sz="8000" dirty="0">
                <a:latin typeface="NTPreCursivefk" panose="03000400000000000000" pitchFamily="66" charset="0"/>
              </a:rPr>
              <a:t>They were curious to find out what the strange footprint belonged to.</a:t>
            </a:r>
          </a:p>
          <a:p>
            <a:pPr algn="ctr"/>
            <a:endParaRPr lang="en-GB" sz="5000" dirty="0">
              <a:latin typeface="NTPreCursivefk" panose="03000400000000000000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38146A8-9733-3353-D76C-51F4D9B7F4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48392" y="2369114"/>
            <a:ext cx="2924583" cy="2638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2639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5C25C5-73BB-547A-19A0-C4CA68101B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6567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GB" sz="20000" dirty="0">
                <a:latin typeface="NTPreCursivefk" panose="03000400000000000000" pitchFamily="66" charset="0"/>
              </a:rPr>
              <a:t>rascal</a:t>
            </a:r>
            <a:r>
              <a:rPr lang="en-GB" sz="15000" dirty="0">
                <a:latin typeface="NTPreCursivefk" panose="03000400000000000000" pitchFamily="66" charset="0"/>
              </a:rPr>
              <a:t> 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7BA0A93-59DF-33D3-A839-E36AA84082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9614" y="2301285"/>
            <a:ext cx="7804355" cy="369639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5000" dirty="0">
                <a:latin typeface="NTPreCursivefk" panose="03000400000000000000" pitchFamily="66" charset="0"/>
              </a:rPr>
              <a:t>A naughty or mischievous person. (noun)</a:t>
            </a:r>
          </a:p>
          <a:p>
            <a:pPr marL="0" indent="0">
              <a:buNone/>
            </a:pPr>
            <a:endParaRPr lang="en-GB" sz="2700" dirty="0">
              <a:latin typeface="NTPreCursivefk" panose="03000400000000000000" pitchFamily="66" charset="0"/>
            </a:endParaRPr>
          </a:p>
          <a:p>
            <a:pPr marL="0" indent="0">
              <a:buNone/>
            </a:pPr>
            <a:r>
              <a:rPr lang="en-GB" sz="2700" dirty="0">
                <a:latin typeface="NTPreCursivefk" panose="03000400000000000000" pitchFamily="66" charset="0"/>
              </a:rPr>
              <a:t>Can we think of a sentence …</a:t>
            </a:r>
          </a:p>
          <a:p>
            <a:pPr marL="0" indent="0">
              <a:buNone/>
            </a:pPr>
            <a:endParaRPr lang="en-GB" sz="2700" dirty="0">
              <a:latin typeface="NTPreCursivefk" panose="03000400000000000000" pitchFamily="66" charset="0"/>
            </a:endParaRPr>
          </a:p>
          <a:p>
            <a:pPr marL="0" indent="0">
              <a:buNone/>
            </a:pPr>
            <a:r>
              <a:rPr lang="en-GB" sz="5400" dirty="0">
                <a:latin typeface="NTPreCursivefk" panose="03000400000000000000" pitchFamily="66" charset="0"/>
              </a:rPr>
              <a:t>I saw those little rascals dressing up in my clothes new clothes!</a:t>
            </a:r>
          </a:p>
          <a:p>
            <a:pPr algn="ctr"/>
            <a:endParaRPr lang="en-GB" sz="5000" dirty="0">
              <a:latin typeface="NTPreCursivefk" panose="03000400000000000000" pitchFamily="66" charset="0"/>
            </a:endParaRPr>
          </a:p>
        </p:txBody>
      </p:sp>
      <p:pic>
        <p:nvPicPr>
          <p:cNvPr id="2050" name="Picture 2" descr="153 Dad Dress Up Stock Vectors and Vector Art | Shutterstock">
            <a:extLst>
              <a:ext uri="{FF2B5EF4-FFF2-40B4-BE49-F238E27FC236}">
                <a16:creationId xmlns:a16="http://schemas.microsoft.com/office/drawing/2014/main" id="{629D9531-0A94-AAD6-F519-1A0A609525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4015" y="1554725"/>
            <a:ext cx="3104792" cy="3921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9529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5C25C5-73BB-547A-19A0-C4CA68101B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56738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GB" sz="20000" dirty="0">
                <a:latin typeface="NTPreCursivefk" panose="03000400000000000000" pitchFamily="66" charset="0"/>
              </a:rPr>
              <a:t>critter 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7BA0A93-59DF-33D3-A839-E36AA84082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0285" y="2290916"/>
            <a:ext cx="7926799" cy="379525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5400" dirty="0">
                <a:latin typeface="NTPreCursivefk" panose="03000400000000000000" pitchFamily="66" charset="0"/>
              </a:rPr>
              <a:t>A living creature or an animal (noun</a:t>
            </a:r>
            <a:r>
              <a:rPr lang="en-GB" sz="5000" dirty="0">
                <a:latin typeface="NTPreCursivefk" panose="03000400000000000000" pitchFamily="66" charset="0"/>
              </a:rPr>
              <a:t>)</a:t>
            </a:r>
          </a:p>
          <a:p>
            <a:pPr marL="0" indent="0">
              <a:buNone/>
            </a:pPr>
            <a:r>
              <a:rPr lang="en-GB" sz="2700" dirty="0">
                <a:latin typeface="NTPreCursivefk" panose="03000400000000000000" pitchFamily="66" charset="0"/>
              </a:rPr>
              <a:t>Can we think of a sentence …</a:t>
            </a:r>
          </a:p>
          <a:p>
            <a:pPr marL="0" indent="0">
              <a:buNone/>
            </a:pPr>
            <a:endParaRPr lang="en-GB" sz="5400" dirty="0">
              <a:latin typeface="NTPreCursivefk" panose="03000400000000000000" pitchFamily="66" charset="0"/>
            </a:endParaRPr>
          </a:p>
          <a:p>
            <a:pPr marL="0" indent="0">
              <a:buNone/>
            </a:pPr>
            <a:r>
              <a:rPr lang="en-GB" sz="5400" dirty="0">
                <a:latin typeface="NTPreCursivefk" panose="03000400000000000000" pitchFamily="66" charset="0"/>
              </a:rPr>
              <a:t>The woods are filled with skunks, raccoons, and other critters. </a:t>
            </a:r>
          </a:p>
          <a:p>
            <a:pPr algn="ctr"/>
            <a:endParaRPr lang="en-GB" sz="5000" dirty="0">
              <a:latin typeface="NTPreCursivefk" panose="03000400000000000000" pitchFamily="66" charset="0"/>
            </a:endParaRPr>
          </a:p>
        </p:txBody>
      </p:sp>
      <p:pic>
        <p:nvPicPr>
          <p:cNvPr id="3076" name="Picture 4" descr="Woodland Forest Animals Clip Art 26 300 DPI Vector, PNG, &amp; JPG Files Cute  Animal Clip Art, Fox and Critters Illustration - Etsy UK">
            <a:extLst>
              <a:ext uri="{FF2B5EF4-FFF2-40B4-BE49-F238E27FC236}">
                <a16:creationId xmlns:a16="http://schemas.microsoft.com/office/drawing/2014/main" id="{CE384A6A-3795-9D49-6C7A-468EEA4E20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8696" y="2290916"/>
            <a:ext cx="3880670" cy="310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7109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5C25C5-73BB-547A-19A0-C4CA68101B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56738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GB" sz="17500" dirty="0">
                <a:latin typeface="NTPreCursivefk" panose="03000400000000000000" pitchFamily="66" charset="0"/>
              </a:rPr>
              <a:t>adventure</a:t>
            </a:r>
            <a:r>
              <a:rPr lang="en-GB" sz="20000" dirty="0">
                <a:latin typeface="NTPreCursivefk" panose="03000400000000000000" pitchFamily="66" charset="0"/>
              </a:rPr>
              <a:t> 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7BA0A93-59DF-33D3-A839-E36AA84082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8440" y="2320412"/>
            <a:ext cx="8152941" cy="347078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4500" dirty="0">
                <a:latin typeface="NTPreCursivefk" panose="03000400000000000000" pitchFamily="66" charset="0"/>
              </a:rPr>
              <a:t>An unusual or exciting experience that may have some unknown risk (noun)</a:t>
            </a:r>
          </a:p>
          <a:p>
            <a:pPr marL="0" indent="0">
              <a:buNone/>
            </a:pPr>
            <a:endParaRPr lang="en-GB" sz="2700" dirty="0">
              <a:latin typeface="NTPreCursivefk" panose="03000400000000000000" pitchFamily="66" charset="0"/>
            </a:endParaRPr>
          </a:p>
          <a:p>
            <a:pPr marL="0" indent="0">
              <a:buNone/>
            </a:pPr>
            <a:r>
              <a:rPr lang="en-GB" sz="2700" dirty="0">
                <a:latin typeface="NTPreCursivefk" panose="03000400000000000000" pitchFamily="66" charset="0"/>
              </a:rPr>
              <a:t>Can we think of a sentence …</a:t>
            </a:r>
          </a:p>
          <a:p>
            <a:pPr marL="0" indent="0">
              <a:buNone/>
            </a:pPr>
            <a:endParaRPr lang="en-GB" sz="3500" dirty="0">
              <a:latin typeface="NTPreCursivefk" panose="03000400000000000000" pitchFamily="66" charset="0"/>
            </a:endParaRPr>
          </a:p>
          <a:p>
            <a:pPr marL="0" indent="0">
              <a:buNone/>
            </a:pPr>
            <a:r>
              <a:rPr lang="en-GB" sz="4300" dirty="0">
                <a:latin typeface="NTPreCursivefk" panose="03000400000000000000" pitchFamily="66" charset="0"/>
              </a:rPr>
              <a:t>The explorers went on an adventure to the South Pole. </a:t>
            </a:r>
          </a:p>
          <a:p>
            <a:pPr marL="0" indent="0">
              <a:buNone/>
            </a:pPr>
            <a:endParaRPr lang="en-GB" sz="2700" dirty="0">
              <a:latin typeface="NTPreCursivefk" panose="03000400000000000000" pitchFamily="66" charset="0"/>
            </a:endParaRPr>
          </a:p>
          <a:p>
            <a:pPr algn="ctr"/>
            <a:endParaRPr lang="en-GB" sz="5000" dirty="0">
              <a:latin typeface="NTPreCursivefk" panose="03000400000000000000" pitchFamily="66" charset="0"/>
            </a:endParaRPr>
          </a:p>
        </p:txBody>
      </p:sp>
      <p:pic>
        <p:nvPicPr>
          <p:cNvPr id="4098" name="Picture 2" descr="Terra Nova Expedition - Wikipedia">
            <a:extLst>
              <a:ext uri="{FF2B5EF4-FFF2-40B4-BE49-F238E27FC236}">
                <a16:creationId xmlns:a16="http://schemas.microsoft.com/office/drawing/2014/main" id="{9293783E-ECB7-905E-8B55-7B81D43CA9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1381" y="2753033"/>
            <a:ext cx="3171896" cy="2300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2245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5C25C5-73BB-547A-19A0-C4CA68101B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56738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GB" sz="20000" dirty="0">
                <a:latin typeface="NTPreCursivefk" panose="03000400000000000000" pitchFamily="66" charset="0"/>
              </a:rPr>
              <a:t>nab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7BA0A93-59DF-33D3-A839-E36AA84082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9278" y="2300747"/>
            <a:ext cx="8152941" cy="34707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5000" dirty="0">
                <a:latin typeface="NTPreCursivefk" panose="03000400000000000000" pitchFamily="66" charset="0"/>
              </a:rPr>
              <a:t>To take something suddenly (verb)</a:t>
            </a:r>
          </a:p>
          <a:p>
            <a:pPr marL="0" indent="0">
              <a:buNone/>
            </a:pPr>
            <a:endParaRPr lang="en-GB" sz="2700" dirty="0">
              <a:latin typeface="NTPreCursivefk" panose="03000400000000000000" pitchFamily="66" charset="0"/>
            </a:endParaRPr>
          </a:p>
          <a:p>
            <a:pPr marL="0" indent="0">
              <a:buNone/>
            </a:pPr>
            <a:r>
              <a:rPr lang="en-GB" sz="2700" dirty="0">
                <a:latin typeface="NTPreCursivefk" panose="03000400000000000000" pitchFamily="66" charset="0"/>
              </a:rPr>
              <a:t>Can we think of a sentence …</a:t>
            </a:r>
            <a:endParaRPr lang="en-GB" sz="5000" dirty="0">
              <a:latin typeface="NTPreCursivefk" panose="03000400000000000000" pitchFamily="66" charset="0"/>
            </a:endParaRPr>
          </a:p>
          <a:p>
            <a:pPr marL="0" indent="0">
              <a:buNone/>
            </a:pPr>
            <a:r>
              <a:rPr lang="en-GB" sz="5000" dirty="0">
                <a:latin typeface="NTPreCursivefk" panose="03000400000000000000" pitchFamily="66" charset="0"/>
              </a:rPr>
              <a:t>He managed to nab the treasure map from the pirates.</a:t>
            </a:r>
          </a:p>
          <a:p>
            <a:pPr marL="0" indent="0">
              <a:buNone/>
            </a:pPr>
            <a:endParaRPr lang="en-GB" sz="2700" dirty="0">
              <a:latin typeface="NTPreCursivefk" panose="03000400000000000000" pitchFamily="66" charset="0"/>
            </a:endParaRPr>
          </a:p>
        </p:txBody>
      </p:sp>
      <p:pic>
        <p:nvPicPr>
          <p:cNvPr id="5122" name="Picture 2" descr="890+ Pirate Treasure Map Cartoon Stock Illustrations, Royalty-Free Vector  Graphics &amp; Clip Art - iStock">
            <a:extLst>
              <a:ext uri="{FF2B5EF4-FFF2-40B4-BE49-F238E27FC236}">
                <a16:creationId xmlns:a16="http://schemas.microsoft.com/office/drawing/2014/main" id="{2F5F7DBB-21D0-F1D7-92BC-9B291C6BBD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7909" y="2179843"/>
            <a:ext cx="3234813" cy="3234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3012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30927E-EBB4-E0A7-7AC5-2B27FE3AF8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83A126-59EB-9535-0B9D-4D2A796461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56738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GB" sz="15000" dirty="0">
                <a:latin typeface="NTPreCursivefk" panose="03000400000000000000" pitchFamily="66" charset="0"/>
              </a:rPr>
              <a:t>hullabaloo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5B1D130F-686A-D402-8368-B2A3BF34C5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9279" y="2300747"/>
            <a:ext cx="7671160" cy="347078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5000" dirty="0">
                <a:latin typeface="NTPreCursivefk" panose="03000400000000000000" pitchFamily="66" charset="0"/>
              </a:rPr>
              <a:t>A loud noise or fuss made by people who are angry or excited.(noun)</a:t>
            </a:r>
          </a:p>
          <a:p>
            <a:pPr marL="0" indent="0">
              <a:buNone/>
            </a:pPr>
            <a:endParaRPr lang="en-GB" sz="2700" dirty="0">
              <a:latin typeface="NTPreCursivefk" panose="03000400000000000000" pitchFamily="66" charset="0"/>
            </a:endParaRPr>
          </a:p>
          <a:p>
            <a:pPr marL="0" indent="0">
              <a:buNone/>
            </a:pPr>
            <a:r>
              <a:rPr lang="en-GB" sz="2700" dirty="0">
                <a:latin typeface="NTPreCursivefk" panose="03000400000000000000" pitchFamily="66" charset="0"/>
              </a:rPr>
              <a:t>Can we think of a sentence …</a:t>
            </a:r>
            <a:endParaRPr lang="en-GB" sz="5000" dirty="0">
              <a:latin typeface="NTPreCursivefk" panose="03000400000000000000" pitchFamily="66" charset="0"/>
            </a:endParaRPr>
          </a:p>
          <a:p>
            <a:pPr marL="0" indent="0">
              <a:buNone/>
            </a:pPr>
            <a:r>
              <a:rPr lang="en-GB" sz="5000" dirty="0">
                <a:latin typeface="NTPreCursivefk" panose="03000400000000000000" pitchFamily="66" charset="0"/>
              </a:rPr>
              <a:t>There was a real hullabaloo when the crown jewels were stolen.</a:t>
            </a:r>
          </a:p>
          <a:p>
            <a:pPr marL="0" indent="0">
              <a:buNone/>
            </a:pPr>
            <a:endParaRPr lang="en-GB" sz="2700" dirty="0">
              <a:latin typeface="NTPreCursivefk" panose="03000400000000000000" pitchFamily="66" charset="0"/>
            </a:endParaRPr>
          </a:p>
        </p:txBody>
      </p:sp>
      <p:pic>
        <p:nvPicPr>
          <p:cNvPr id="6146" name="Picture 2" descr="880+ Jewel Thief Stock Illustrations, Royalty-Free Vector Graphics &amp; Clip  Art - iStock | Heist, Spy, Murder">
            <a:extLst>
              <a:ext uri="{FF2B5EF4-FFF2-40B4-BE49-F238E27FC236}">
                <a16:creationId xmlns:a16="http://schemas.microsoft.com/office/drawing/2014/main" id="{0472D2D1-F2A9-2FA0-65EE-3DB4FBDA76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5526" y="2821397"/>
            <a:ext cx="4023016" cy="2813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2943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39AE63-98CA-8D90-9D45-3087875BF1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6BE31-4D32-C38A-0ED9-2538BBC7DB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9542" y="404955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GB" sz="15000" dirty="0">
                <a:latin typeface="NTPreCursivefk" panose="03000400000000000000" pitchFamily="66" charset="0"/>
              </a:rPr>
              <a:t>atlas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816CBDE7-564C-67F3-8061-05C9E6CBD1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9279" y="1909916"/>
            <a:ext cx="7671160" cy="3470788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sz="5000" dirty="0">
                <a:latin typeface="NTPreCursivefk" panose="03000400000000000000" pitchFamily="66" charset="0"/>
              </a:rPr>
              <a:t>A book of maps or charts.(noun)</a:t>
            </a:r>
          </a:p>
          <a:p>
            <a:pPr marL="0" indent="0">
              <a:buNone/>
            </a:pPr>
            <a:endParaRPr lang="en-GB" sz="2700" dirty="0">
              <a:latin typeface="NTPreCursivefk" panose="03000400000000000000" pitchFamily="66" charset="0"/>
            </a:endParaRPr>
          </a:p>
          <a:p>
            <a:pPr marL="0" indent="0">
              <a:buNone/>
            </a:pPr>
            <a:r>
              <a:rPr lang="en-GB" sz="2700" dirty="0">
                <a:latin typeface="NTPreCursivefk" panose="03000400000000000000" pitchFamily="66" charset="0"/>
              </a:rPr>
              <a:t>Can we think of a sentence …</a:t>
            </a:r>
            <a:endParaRPr lang="en-GB" sz="5000" dirty="0">
              <a:latin typeface="NTPreCursivefk" panose="03000400000000000000" pitchFamily="66" charset="0"/>
            </a:endParaRPr>
          </a:p>
          <a:p>
            <a:pPr marL="0" indent="0">
              <a:buNone/>
            </a:pPr>
            <a:endParaRPr lang="en-GB" sz="5000" dirty="0">
              <a:latin typeface="NTPreCursivefk" panose="03000400000000000000" pitchFamily="66" charset="0"/>
            </a:endParaRPr>
          </a:p>
          <a:p>
            <a:pPr marL="0" indent="0">
              <a:buNone/>
            </a:pPr>
            <a:r>
              <a:rPr lang="en-GB" sz="5000" dirty="0">
                <a:latin typeface="NTPreCursivefk" panose="03000400000000000000" pitchFamily="66" charset="0"/>
              </a:rPr>
              <a:t>I got my first atlas for my birthday!</a:t>
            </a:r>
          </a:p>
          <a:p>
            <a:pPr marL="0" indent="0">
              <a:buNone/>
            </a:pPr>
            <a:endParaRPr lang="en-GB" sz="2700" dirty="0">
              <a:latin typeface="NTPreCursivefk" panose="03000400000000000000" pitchFamily="66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86CD73A-4364-E198-8BEE-4D0781DF01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32296" y="1603907"/>
            <a:ext cx="3450425" cy="3650186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71002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5C25C5-73BB-547A-19A0-C4CA68101B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56738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GB" sz="10000" dirty="0">
                <a:latin typeface="NTPreCursivefk" panose="03000400000000000000" pitchFamily="66" charset="0"/>
              </a:rPr>
              <a:t>Well Done!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7BA0A93-59DF-33D3-A839-E36AA84082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88686" y="2182301"/>
            <a:ext cx="6835418" cy="163215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5000" dirty="0">
                <a:latin typeface="NTPreCursivefk" panose="03000400000000000000" pitchFamily="66" charset="0"/>
              </a:rPr>
              <a:t>We have learned lots of new words this half term!</a:t>
            </a:r>
          </a:p>
          <a:p>
            <a:pPr marL="0" indent="0" algn="ctr">
              <a:buNone/>
            </a:pPr>
            <a:endParaRPr lang="en-GB" sz="5000" dirty="0">
              <a:latin typeface="NTPreCursivefk" panose="03000400000000000000" pitchFamily="66" charset="0"/>
            </a:endParaRPr>
          </a:p>
          <a:p>
            <a:pPr marL="0" indent="0" algn="ctr">
              <a:buNone/>
            </a:pPr>
            <a:endParaRPr lang="en-GB" sz="5000" dirty="0">
              <a:latin typeface="NTPreCursivefk" panose="03000400000000000000" pitchFamily="66" charset="0"/>
            </a:endParaRPr>
          </a:p>
        </p:txBody>
      </p:sp>
      <p:pic>
        <p:nvPicPr>
          <p:cNvPr id="5122" name="Picture 2" descr="Falling in Love with Vocabulary | Adventures in Literacy Land">
            <a:extLst>
              <a:ext uri="{FF2B5EF4-FFF2-40B4-BE49-F238E27FC236}">
                <a16:creationId xmlns:a16="http://schemas.microsoft.com/office/drawing/2014/main" id="{C3046101-2E52-BD50-ECE0-98037189D0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1595" y="2518901"/>
            <a:ext cx="8229600" cy="392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95540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D62A733640E594BA33084DC4636CE23" ma:contentTypeVersion="13" ma:contentTypeDescription="Create a new document." ma:contentTypeScope="" ma:versionID="88c86f11ffec03593f81d7bfb4d65d71">
  <xsd:schema xmlns:xsd="http://www.w3.org/2001/XMLSchema" xmlns:xs="http://www.w3.org/2001/XMLSchema" xmlns:p="http://schemas.microsoft.com/office/2006/metadata/properties" xmlns:ns2="136f7d98-ae23-449f-bd46-194a2d520d75" xmlns:ns3="92b201a3-62a0-4d00-a4fb-a85b0928e96c" targetNamespace="http://schemas.microsoft.com/office/2006/metadata/properties" ma:root="true" ma:fieldsID="9ba43a93a9a6f661ea6c586bb037a80b" ns2:_="" ns3:_="">
    <xsd:import namespace="136f7d98-ae23-449f-bd46-194a2d520d75"/>
    <xsd:import namespace="92b201a3-62a0-4d00-a4fb-a85b0928e96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36f7d98-ae23-449f-bd46-194a2d520d7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956f2972-7de3-41da-9809-a752082fd83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b201a3-62a0-4d00-a4fb-a85b0928e96c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db847eb5-2848-4af6-b859-9e9bedff0923}" ma:internalName="TaxCatchAll" ma:showField="CatchAllData" ma:web="92b201a3-62a0-4d00-a4fb-a85b0928e9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36f7d98-ae23-449f-bd46-194a2d520d75">
      <Terms xmlns="http://schemas.microsoft.com/office/infopath/2007/PartnerControls"/>
    </lcf76f155ced4ddcb4097134ff3c332f>
    <TaxCatchAll xmlns="92b201a3-62a0-4d00-a4fb-a85b0928e96c" xsi:nil="true"/>
  </documentManagement>
</p:properties>
</file>

<file path=customXml/itemProps1.xml><?xml version="1.0" encoding="utf-8"?>
<ds:datastoreItem xmlns:ds="http://schemas.openxmlformats.org/officeDocument/2006/customXml" ds:itemID="{1F270466-AA55-40B7-A95C-AF930DD5467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36f7d98-ae23-449f-bd46-194a2d520d75"/>
    <ds:schemaRef ds:uri="92b201a3-62a0-4d00-a4fb-a85b0928e9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69E5952-EA79-441E-8EA8-3E96A80F15B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9E27B44-52CD-40DB-A162-399F67ED814D}">
  <ds:schemaRefs>
    <ds:schemaRef ds:uri="http://schemas.microsoft.com/office/2006/metadata/properties"/>
    <ds:schemaRef ds:uri="http://schemas.microsoft.com/office/infopath/2007/PartnerControls"/>
    <ds:schemaRef ds:uri="136f7d98-ae23-449f-bd46-194a2d520d75"/>
    <ds:schemaRef ds:uri="92b201a3-62a0-4d00-a4fb-a85b0928e96c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300</Words>
  <Application>Microsoft Office PowerPoint</Application>
  <PresentationFormat>Widescreen</PresentationFormat>
  <Paragraphs>53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Aptos</vt:lpstr>
      <vt:lpstr>Aptos Display</vt:lpstr>
      <vt:lpstr>Arial</vt:lpstr>
      <vt:lpstr>NTPreCursivefk</vt:lpstr>
      <vt:lpstr>Office Theme</vt:lpstr>
      <vt:lpstr>Nibbles by Emma Yarlett Year 1 - Autumn 2 Vocabulary</vt:lpstr>
      <vt:lpstr>nibble</vt:lpstr>
      <vt:lpstr>chomp</vt:lpstr>
      <vt:lpstr>curious </vt:lpstr>
      <vt:lpstr>rascal </vt:lpstr>
      <vt:lpstr>critter </vt:lpstr>
      <vt:lpstr>adventure </vt:lpstr>
      <vt:lpstr>nab</vt:lpstr>
      <vt:lpstr>hullabaloo</vt:lpstr>
      <vt:lpstr>atlas</vt:lpstr>
      <vt:lpstr>Well Done!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Jo Castle</dc:creator>
  <cp:lastModifiedBy>Jo Castle</cp:lastModifiedBy>
  <cp:revision>14</cp:revision>
  <dcterms:created xsi:type="dcterms:W3CDTF">2024-09-19T08:04:23Z</dcterms:created>
  <dcterms:modified xsi:type="dcterms:W3CDTF">2024-10-28T10:25:35Z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ediaServiceImageTags">
    <vt:lpwstr/>
  </property>
  <property fmtid="{D5CDD505-2E9C-101B-9397-08002B2CF9AE}" pid="3" name="ContentTypeId">
    <vt:lpwstr>0x0101004D62A733640E594BA33084DC4636CE23</vt:lpwstr>
  </property>
</Properties>
</file>