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handoutMasterIdLst>
    <p:handoutMasterId r:id="rId20"/>
  </p:handoutMasterIdLst>
  <p:sldIdLst>
    <p:sldId id="256" r:id="rId2"/>
    <p:sldId id="257" r:id="rId3"/>
    <p:sldId id="270" r:id="rId4"/>
    <p:sldId id="271" r:id="rId5"/>
    <p:sldId id="258" r:id="rId6"/>
    <p:sldId id="267" r:id="rId7"/>
    <p:sldId id="269" r:id="rId8"/>
    <p:sldId id="259" r:id="rId9"/>
    <p:sldId id="272" r:id="rId10"/>
    <p:sldId id="260" r:id="rId11"/>
    <p:sldId id="277" r:id="rId12"/>
    <p:sldId id="262" r:id="rId13"/>
    <p:sldId id="276" r:id="rId14"/>
    <p:sldId id="273" r:id="rId15"/>
    <p:sldId id="274" r:id="rId16"/>
    <p:sldId id="275" r:id="rId17"/>
    <p:sldId id="26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2160" autoAdjust="0"/>
  </p:normalViewPr>
  <p:slideViewPr>
    <p:cSldViewPr snapToGrid="0">
      <p:cViewPr varScale="1">
        <p:scale>
          <a:sx n="69" d="100"/>
          <a:sy n="69" d="100"/>
        </p:scale>
        <p:origin x="780" y="60"/>
      </p:cViewPr>
      <p:guideLst>
        <p:guide pos="3840"/>
        <p:guide orient="horz" pos="2160"/>
      </p:guideLst>
    </p:cSldViewPr>
  </p:slideViewPr>
  <p:notesTextViewPr>
    <p:cViewPr>
      <p:scale>
        <a:sx n="1" d="1"/>
        <a:sy n="1" d="1"/>
      </p:scale>
      <p:origin x="0" y="0"/>
    </p:cViewPr>
  </p:notesTextViewPr>
  <p:notesViewPr>
    <p:cSldViewPr snapToGrid="0">
      <p:cViewPr varScale="1">
        <p:scale>
          <a:sx n="63" d="100"/>
          <a:sy n="63" d="100"/>
        </p:scale>
        <p:origin x="2838"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antha Carrington" userId="415ccc19-4ddb-4ec4-a8a5-3f06447a8e7f" providerId="ADAL" clId="{4130CB25-44D1-462D-97E1-560452FDBEEA}"/>
    <pc:docChg chg="modSld">
      <pc:chgData name="Samantha Carrington" userId="415ccc19-4ddb-4ec4-a8a5-3f06447a8e7f" providerId="ADAL" clId="{4130CB25-44D1-462D-97E1-560452FDBEEA}" dt="2024-10-25T14:28:36.477" v="1" actId="20577"/>
      <pc:docMkLst>
        <pc:docMk/>
      </pc:docMkLst>
      <pc:sldChg chg="modSp mod">
        <pc:chgData name="Samantha Carrington" userId="415ccc19-4ddb-4ec4-a8a5-3f06447a8e7f" providerId="ADAL" clId="{4130CB25-44D1-462D-97E1-560452FDBEEA}" dt="2024-10-25T14:28:36.477" v="1" actId="20577"/>
        <pc:sldMkLst>
          <pc:docMk/>
          <pc:sldMk cId="1420781873" sldId="256"/>
        </pc:sldMkLst>
        <pc:spChg chg="mod">
          <ac:chgData name="Samantha Carrington" userId="415ccc19-4ddb-4ec4-a8a5-3f06447a8e7f" providerId="ADAL" clId="{4130CB25-44D1-462D-97E1-560452FDBEEA}" dt="2024-10-25T14:28:36.477" v="1" actId="20577"/>
          <ac:spMkLst>
            <pc:docMk/>
            <pc:sldMk cId="1420781873" sldId="256"/>
            <ac:spMk id="3"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32F1C4-CE23-4B17-8F24-BE6AC62B5DD2}" type="doc">
      <dgm:prSet loTypeId="urn:microsoft.com/office/officeart/2005/8/layout/hList1" loCatId="list" qsTypeId="urn:microsoft.com/office/officeart/2005/8/quickstyle/simple1" qsCatId="simple" csTypeId="urn:microsoft.com/office/officeart/2005/8/colors/accent1_1" csCatId="accent1" phldr="1"/>
      <dgm:spPr/>
      <dgm:t>
        <a:bodyPr/>
        <a:lstStyle/>
        <a:p>
          <a:endParaRPr lang="en-US"/>
        </a:p>
      </dgm:t>
    </dgm:pt>
    <dgm:pt modelId="{D87BED67-81A6-4D17-8D17-E76427E1E33B}" type="pres">
      <dgm:prSet presAssocID="{C032F1C4-CE23-4B17-8F24-BE6AC62B5DD2}" presName="Name0" presStyleCnt="0">
        <dgm:presLayoutVars>
          <dgm:dir/>
          <dgm:animLvl val="lvl"/>
          <dgm:resizeHandles val="exact"/>
        </dgm:presLayoutVars>
      </dgm:prSet>
      <dgm:spPr/>
    </dgm:pt>
  </dgm:ptLst>
  <dgm:cxnLst>
    <dgm:cxn modelId="{C55140F9-8FB7-4843-9C39-528F8955E8FA}" type="presOf" srcId="{C032F1C4-CE23-4B17-8F24-BE6AC62B5DD2}" destId="{D87BED67-81A6-4D17-8D17-E76427E1E33B}" srcOrd="0"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4475077-A074-4E8C-B45E-964494945228}" type="datetimeFigureOut">
              <a:rPr lang="en-US"/>
              <a:t>10/25/2024</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DE4C80B-8910-445E-8D30-7A590951118B}" type="slidenum">
              <a:rPr/>
              <a:t>‹#›</a:t>
            </a:fld>
            <a:endParaRPr/>
          </a:p>
        </p:txBody>
      </p:sp>
    </p:spTree>
    <p:extLst>
      <p:ext uri="{BB962C8B-B14F-4D97-AF65-F5344CB8AC3E}">
        <p14:creationId xmlns:p14="http://schemas.microsoft.com/office/powerpoint/2010/main" val="162125406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2B48A4-4B96-49F4-8C25-4C9D06114B2C}" type="datetimeFigureOut">
              <a:rPr lang="en-US"/>
              <a:t>10/25/2024</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0861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D81F1E7-4EFD-4BFF-B438-FCD52FD36B17}" type="slidenum">
              <a:rPr/>
              <a:t>‹#›</a:t>
            </a:fld>
            <a:endParaRPr/>
          </a:p>
        </p:txBody>
      </p:sp>
    </p:spTree>
    <p:extLst>
      <p:ext uri="{BB962C8B-B14F-4D97-AF65-F5344CB8AC3E}">
        <p14:creationId xmlns:p14="http://schemas.microsoft.com/office/powerpoint/2010/main" val="4735619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the question that your experiment answers</a:t>
            </a:r>
          </a:p>
        </p:txBody>
      </p:sp>
      <p:sp>
        <p:nvSpPr>
          <p:cNvPr id="4" name="Slide Number Placeholder 3"/>
          <p:cNvSpPr>
            <a:spLocks noGrp="1"/>
          </p:cNvSpPr>
          <p:nvPr>
            <p:ph type="sldNum" sz="quarter" idx="10"/>
          </p:nvPr>
        </p:nvSpPr>
        <p:spPr/>
        <p:txBody>
          <a:bodyPr/>
          <a:lstStyle/>
          <a:p>
            <a:fld id="{5D81F1E7-4EFD-4BFF-B438-FCD52FD36B17}" type="slidenum">
              <a:rPr lang="en-US" smtClean="0"/>
              <a:t>2</a:t>
            </a:fld>
            <a:endParaRPr lang="en-US"/>
          </a:p>
        </p:txBody>
      </p:sp>
    </p:spTree>
    <p:extLst>
      <p:ext uri="{BB962C8B-B14F-4D97-AF65-F5344CB8AC3E}">
        <p14:creationId xmlns:p14="http://schemas.microsoft.com/office/powerpoint/2010/main" val="15148299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Summarize your research in</a:t>
            </a:r>
            <a:r>
              <a:rPr lang="en-US" baseline="0" dirty="0"/>
              <a:t> three to five points.</a:t>
            </a:r>
            <a:endParaRPr lang="en-US" dirty="0"/>
          </a:p>
          <a:p>
            <a:endParaRPr lang="en-US" dirty="0"/>
          </a:p>
        </p:txBody>
      </p:sp>
      <p:sp>
        <p:nvSpPr>
          <p:cNvPr id="4" name="Slide Number Placeholder 3"/>
          <p:cNvSpPr>
            <a:spLocks noGrp="1"/>
          </p:cNvSpPr>
          <p:nvPr>
            <p:ph type="sldNum" sz="quarter" idx="10"/>
          </p:nvPr>
        </p:nvSpPr>
        <p:spPr/>
        <p:txBody>
          <a:bodyPr/>
          <a:lstStyle/>
          <a:p>
            <a:fld id="{5D81F1E7-4EFD-4BFF-B438-FCD52FD36B17}" type="slidenum">
              <a:rPr lang="en-US" smtClean="0"/>
              <a:t>8</a:t>
            </a:fld>
            <a:endParaRPr lang="en-US"/>
          </a:p>
        </p:txBody>
      </p:sp>
    </p:spTree>
    <p:extLst>
      <p:ext uri="{BB962C8B-B14F-4D97-AF65-F5344CB8AC3E}">
        <p14:creationId xmlns:p14="http://schemas.microsoft.com/office/powerpoint/2010/main" val="385503693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bwMode="ltGray">
          <a:xfrm>
            <a:off x="0" y="4572000"/>
            <a:ext cx="12192000" cy="1600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ctrTitle"/>
          </p:nvPr>
        </p:nvSpPr>
        <p:spPr>
          <a:xfrm>
            <a:off x="609600" y="4740333"/>
            <a:ext cx="10972800" cy="1263534"/>
          </a:xfrm>
        </p:spPr>
        <p:txBody>
          <a:bodyPr anchor="ctr">
            <a:normAutofit/>
          </a:bodyPr>
          <a:lstStyle>
            <a:lvl1pPr algn="l">
              <a:defRPr sz="5800"/>
            </a:lvl1pPr>
          </a:lstStyle>
          <a:p>
            <a:r>
              <a:rPr lang="en-US"/>
              <a:t>Click to edit Master title style</a:t>
            </a:r>
            <a:endParaRPr dirty="0"/>
          </a:p>
        </p:txBody>
      </p:sp>
      <p:cxnSp>
        <p:nvCxnSpPr>
          <p:cNvPr id="8" name="Straight Connector 7"/>
          <p:cNvCxnSpPr/>
          <p:nvPr/>
        </p:nvCxnSpPr>
        <p:spPr>
          <a:xfrm>
            <a:off x="0" y="6210300"/>
            <a:ext cx="12192000" cy="0"/>
          </a:xfrm>
          <a:prstGeom prst="line">
            <a:avLst/>
          </a:prstGeom>
          <a:ln w="76200">
            <a:miter lim="800000"/>
          </a:ln>
        </p:spPr>
        <p:style>
          <a:lnRef idx="1">
            <a:schemeClr val="accent1"/>
          </a:lnRef>
          <a:fillRef idx="0">
            <a:schemeClr val="accent1"/>
          </a:fillRef>
          <a:effectRef idx="0">
            <a:schemeClr val="accent1"/>
          </a:effectRef>
          <a:fontRef idx="minor">
            <a:schemeClr val="tx1"/>
          </a:fontRef>
        </p:style>
      </p:cxnSp>
      <p:sp>
        <p:nvSpPr>
          <p:cNvPr id="3" name="Subtitle 2"/>
          <p:cNvSpPr>
            <a:spLocks noGrp="1"/>
          </p:cNvSpPr>
          <p:nvPr>
            <p:ph type="subTitle" idx="1"/>
          </p:nvPr>
        </p:nvSpPr>
        <p:spPr>
          <a:xfrm>
            <a:off x="609600" y="6286500"/>
            <a:ext cx="10972800" cy="457200"/>
          </a:xfrm>
        </p:spPr>
        <p:txBody>
          <a:bodyPr anchor="ctr">
            <a:normAutofit/>
          </a:bodyPr>
          <a:lstStyle>
            <a:lvl1pPr marL="0" indent="0" algn="l">
              <a:spcBef>
                <a:spcPts val="0"/>
              </a:spcBef>
              <a:buNone/>
              <a:defRPr sz="1800">
                <a:solidFill>
                  <a:schemeClr val="tx1">
                    <a:lumMod val="50000"/>
                  </a:schemeClr>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dirty="0"/>
          </a:p>
        </p:txBody>
      </p:sp>
      <p:pic>
        <p:nvPicPr>
          <p:cNvPr id="9" name="Picture 8" descr="Closeup of test tubes"/>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1524" y="0"/>
            <a:ext cx="12188952" cy="4571999"/>
          </a:xfrm>
          <a:prstGeom prst="rect">
            <a:avLst/>
          </a:prstGeom>
        </p:spPr>
      </p:pic>
    </p:spTree>
    <p:extLst>
      <p:ext uri="{BB962C8B-B14F-4D97-AF65-F5344CB8AC3E}">
        <p14:creationId xmlns:p14="http://schemas.microsoft.com/office/powerpoint/2010/main" val="15311641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Slide Number Placeholder 3"/>
          <p:cNvSpPr>
            <a:spLocks noGrp="1"/>
          </p:cNvSpPr>
          <p:nvPr>
            <p:ph type="sldNum" sz="quarter" idx="12"/>
          </p:nvPr>
        </p:nvSpPr>
        <p:spPr/>
        <p:txBody>
          <a:bodyPr/>
          <a:lstStyle/>
          <a:p>
            <a:fld id="{5F4C9F40-B079-4B71-A627-7266DFEA7F03}" type="slidenum">
              <a:rPr/>
              <a:t>‹#›</a:t>
            </a:fld>
            <a:endParaRPr/>
          </a:p>
        </p:txBody>
      </p:sp>
      <p:sp>
        <p:nvSpPr>
          <p:cNvPr id="5" name="Footer Placeholder 4"/>
          <p:cNvSpPr>
            <a:spLocks noGrp="1"/>
          </p:cNvSpPr>
          <p:nvPr>
            <p:ph type="ftr" sz="quarter" idx="11"/>
          </p:nvPr>
        </p:nvSpPr>
        <p:spPr/>
        <p:txBody>
          <a:bodyPr/>
          <a:lstStyle/>
          <a:p>
            <a:endParaRPr/>
          </a:p>
        </p:txBody>
      </p:sp>
      <p:sp>
        <p:nvSpPr>
          <p:cNvPr id="4" name="Date Placeholder 5"/>
          <p:cNvSpPr>
            <a:spLocks noGrp="1"/>
          </p:cNvSpPr>
          <p:nvPr>
            <p:ph type="dt" sz="half" idx="10"/>
          </p:nvPr>
        </p:nvSpPr>
        <p:spPr/>
        <p:txBody>
          <a:bodyPr/>
          <a:lstStyle/>
          <a:p>
            <a:fld id="{0402902D-A5F5-4D7D-AAA7-32469BA0BC4D}" type="datetimeFigureOut">
              <a:rPr lang="en-US"/>
              <a:t>10/25/2024</a:t>
            </a:fld>
            <a:endParaRPr/>
          </a:p>
        </p:txBody>
      </p:sp>
    </p:spTree>
    <p:extLst>
      <p:ext uri="{BB962C8B-B14F-4D97-AF65-F5344CB8AC3E}">
        <p14:creationId xmlns:p14="http://schemas.microsoft.com/office/powerpoint/2010/main" val="22530808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bwMode="ltGray">
          <a:xfrm>
            <a:off x="0" y="0"/>
            <a:ext cx="12192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609600" y="3153095"/>
            <a:ext cx="10972800" cy="2286000"/>
          </a:xfrm>
        </p:spPr>
        <p:txBody>
          <a:bodyPr anchor="b">
            <a:normAutofit/>
          </a:bodyPr>
          <a:lstStyle>
            <a:lvl1pPr>
              <a:defRPr sz="5800" b="0"/>
            </a:lvl1pPr>
          </a:lstStyle>
          <a:p>
            <a:r>
              <a:rPr lang="en-US"/>
              <a:t>Click to edit Master title style</a:t>
            </a:r>
            <a:endParaRPr/>
          </a:p>
        </p:txBody>
      </p:sp>
      <p:cxnSp>
        <p:nvCxnSpPr>
          <p:cNvPr id="8" name="Straight Connector 7"/>
          <p:cNvCxnSpPr/>
          <p:nvPr/>
        </p:nvCxnSpPr>
        <p:spPr>
          <a:xfrm>
            <a:off x="0" y="5753100"/>
            <a:ext cx="12192000" cy="0"/>
          </a:xfrm>
          <a:prstGeom prst="line">
            <a:avLst/>
          </a:prstGeom>
          <a:ln w="76200">
            <a:miter lim="800000"/>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603250" y="5864054"/>
            <a:ext cx="10972800" cy="450042"/>
          </a:xfrm>
        </p:spPr>
        <p:txBody>
          <a:bodyPr anchor="ctr"/>
          <a:lstStyle>
            <a:lvl1pPr marL="0" indent="0">
              <a:spcBef>
                <a:spcPts val="0"/>
              </a:spcBef>
              <a:buNone/>
              <a:defRPr sz="2000">
                <a:solidFill>
                  <a:schemeClr val="tx1">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2937242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066800" y="1714501"/>
            <a:ext cx="4752109" cy="4457700"/>
          </a:xfrm>
        </p:spPr>
        <p:txBody>
          <a:bodyPr>
            <a:normAutofit/>
          </a:bodyPr>
          <a:lstStyle>
            <a:lvl1pPr>
              <a:spcBef>
                <a:spcPts val="2000"/>
              </a:spcBef>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373091" y="1714501"/>
            <a:ext cx="4752109" cy="4457700"/>
          </a:xfrm>
        </p:spPr>
        <p:txBody>
          <a:bodyPr>
            <a:normAutofit/>
          </a:bodyPr>
          <a:lstStyle>
            <a:lvl1pPr>
              <a:spcBef>
                <a:spcPts val="2000"/>
              </a:spcBef>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Slide Number Placeholder 4"/>
          <p:cNvSpPr>
            <a:spLocks noGrp="1"/>
          </p:cNvSpPr>
          <p:nvPr>
            <p:ph type="sldNum" sz="quarter" idx="12"/>
          </p:nvPr>
        </p:nvSpPr>
        <p:spPr/>
        <p:txBody>
          <a:bodyPr/>
          <a:lstStyle/>
          <a:p>
            <a:fld id="{5F4C9F40-B079-4B71-A627-7266DFEA7F03}" type="slidenum">
              <a:rPr/>
              <a:t>‹#›</a:t>
            </a:fld>
            <a:endParaRPr/>
          </a:p>
        </p:txBody>
      </p:sp>
      <p:sp>
        <p:nvSpPr>
          <p:cNvPr id="6" name="Footer Placeholder 5"/>
          <p:cNvSpPr>
            <a:spLocks noGrp="1"/>
          </p:cNvSpPr>
          <p:nvPr>
            <p:ph type="ftr" sz="quarter" idx="11"/>
          </p:nvPr>
        </p:nvSpPr>
        <p:spPr/>
        <p:txBody>
          <a:bodyPr/>
          <a:lstStyle/>
          <a:p>
            <a:endParaRPr/>
          </a:p>
        </p:txBody>
      </p:sp>
      <p:sp>
        <p:nvSpPr>
          <p:cNvPr id="5" name="Date Placeholder 6"/>
          <p:cNvSpPr>
            <a:spLocks noGrp="1"/>
          </p:cNvSpPr>
          <p:nvPr>
            <p:ph type="dt" sz="half" idx="10"/>
          </p:nvPr>
        </p:nvSpPr>
        <p:spPr/>
        <p:txBody>
          <a:bodyPr/>
          <a:lstStyle/>
          <a:p>
            <a:fld id="{0402902D-A5F5-4D7D-AAA7-32469BA0BC4D}" type="datetimeFigureOut">
              <a:rPr lang="en-US"/>
              <a:t>10/25/2024</a:t>
            </a:fld>
            <a:endParaRPr/>
          </a:p>
        </p:txBody>
      </p:sp>
    </p:spTree>
    <p:extLst>
      <p:ext uri="{BB962C8B-B14F-4D97-AF65-F5344CB8AC3E}">
        <p14:creationId xmlns:p14="http://schemas.microsoft.com/office/powerpoint/2010/main" val="407238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1066800" y="1529541"/>
            <a:ext cx="4754880" cy="811583"/>
          </a:xfrm>
        </p:spPr>
        <p:txBody>
          <a:bodyPr anchor="b"/>
          <a:lstStyle>
            <a:lvl1pPr marL="0" indent="0">
              <a:lnSpc>
                <a:spcPct val="90000"/>
              </a:lnSpc>
              <a:spcBef>
                <a:spcPts val="0"/>
              </a:spcBef>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6800" y="2484692"/>
            <a:ext cx="4754880" cy="3687508"/>
          </a:xfrm>
        </p:spPr>
        <p:txBody>
          <a:bodyPr/>
          <a:lstStyle>
            <a:lvl1pPr>
              <a:spcBef>
                <a:spcPts val="2000"/>
              </a:spcBef>
              <a:defRPr sz="20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370320" y="1529541"/>
            <a:ext cx="4754880" cy="811583"/>
          </a:xfrm>
        </p:spPr>
        <p:txBody>
          <a:bodyPr anchor="b"/>
          <a:lstStyle>
            <a:lvl1pPr marL="0" indent="0">
              <a:lnSpc>
                <a:spcPct val="90000"/>
              </a:lnSpc>
              <a:spcBef>
                <a:spcPts val="0"/>
              </a:spcBef>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70320" y="2484692"/>
            <a:ext cx="4754880" cy="3687508"/>
          </a:xfrm>
        </p:spPr>
        <p:txBody>
          <a:bodyPr/>
          <a:lstStyle>
            <a:lvl1pPr>
              <a:spcBef>
                <a:spcPts val="2000"/>
              </a:spcBef>
              <a:defRPr sz="20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9" name="Slide Number Placeholder 6"/>
          <p:cNvSpPr>
            <a:spLocks noGrp="1"/>
          </p:cNvSpPr>
          <p:nvPr>
            <p:ph type="sldNum" sz="quarter" idx="12"/>
          </p:nvPr>
        </p:nvSpPr>
        <p:spPr/>
        <p:txBody>
          <a:bodyPr/>
          <a:lstStyle/>
          <a:p>
            <a:fld id="{5F4C9F40-B079-4B71-A627-7266DFEA7F03}" type="slidenum">
              <a:rPr/>
              <a:t>‹#›</a:t>
            </a:fld>
            <a:endParaRPr/>
          </a:p>
        </p:txBody>
      </p:sp>
      <p:sp>
        <p:nvSpPr>
          <p:cNvPr id="8" name="Footer Placeholder 7"/>
          <p:cNvSpPr>
            <a:spLocks noGrp="1"/>
          </p:cNvSpPr>
          <p:nvPr>
            <p:ph type="ftr" sz="quarter" idx="11"/>
          </p:nvPr>
        </p:nvSpPr>
        <p:spPr/>
        <p:txBody>
          <a:bodyPr/>
          <a:lstStyle/>
          <a:p>
            <a:endParaRPr/>
          </a:p>
        </p:txBody>
      </p:sp>
      <p:sp>
        <p:nvSpPr>
          <p:cNvPr id="7" name="Date Placeholder 8"/>
          <p:cNvSpPr>
            <a:spLocks noGrp="1"/>
          </p:cNvSpPr>
          <p:nvPr>
            <p:ph type="dt" sz="half" idx="10"/>
          </p:nvPr>
        </p:nvSpPr>
        <p:spPr/>
        <p:txBody>
          <a:bodyPr/>
          <a:lstStyle/>
          <a:p>
            <a:fld id="{0402902D-A5F5-4D7D-AAA7-32469BA0BC4D}" type="datetimeFigureOut">
              <a:rPr lang="en-US"/>
              <a:t>10/25/2024</a:t>
            </a:fld>
            <a:endParaRPr/>
          </a:p>
        </p:txBody>
      </p:sp>
    </p:spTree>
    <p:extLst>
      <p:ext uri="{BB962C8B-B14F-4D97-AF65-F5344CB8AC3E}">
        <p14:creationId xmlns:p14="http://schemas.microsoft.com/office/powerpoint/2010/main" val="960624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5" name="Slide Number Placeholder 2"/>
          <p:cNvSpPr>
            <a:spLocks noGrp="1"/>
          </p:cNvSpPr>
          <p:nvPr>
            <p:ph type="sldNum" sz="quarter" idx="12"/>
          </p:nvPr>
        </p:nvSpPr>
        <p:spPr/>
        <p:txBody>
          <a:bodyPr/>
          <a:lstStyle/>
          <a:p>
            <a:fld id="{5F4C9F40-B079-4B71-A627-7266DFEA7F03}" type="slidenum">
              <a:rPr/>
              <a:t>‹#›</a:t>
            </a:fld>
            <a:endParaRPr/>
          </a:p>
        </p:txBody>
      </p:sp>
      <p:sp>
        <p:nvSpPr>
          <p:cNvPr id="4" name="Footer Placeholder 3"/>
          <p:cNvSpPr>
            <a:spLocks noGrp="1"/>
          </p:cNvSpPr>
          <p:nvPr>
            <p:ph type="ftr" sz="quarter" idx="11"/>
          </p:nvPr>
        </p:nvSpPr>
        <p:spPr/>
        <p:txBody>
          <a:bodyPr/>
          <a:lstStyle/>
          <a:p>
            <a:endParaRPr/>
          </a:p>
        </p:txBody>
      </p:sp>
      <p:sp>
        <p:nvSpPr>
          <p:cNvPr id="3" name="Date Placeholder 5"/>
          <p:cNvSpPr>
            <a:spLocks noGrp="1"/>
          </p:cNvSpPr>
          <p:nvPr>
            <p:ph type="dt" sz="half" idx="10"/>
          </p:nvPr>
        </p:nvSpPr>
        <p:spPr/>
        <p:txBody>
          <a:bodyPr/>
          <a:lstStyle/>
          <a:p>
            <a:fld id="{0402902D-A5F5-4D7D-AAA7-32469BA0BC4D}" type="datetimeFigureOut">
              <a:rPr lang="en-US"/>
              <a:t>10/25/2024</a:t>
            </a:fld>
            <a:endParaRPr/>
          </a:p>
        </p:txBody>
      </p:sp>
    </p:spTree>
    <p:extLst>
      <p:ext uri="{BB962C8B-B14F-4D97-AF65-F5344CB8AC3E}">
        <p14:creationId xmlns:p14="http://schemas.microsoft.com/office/powerpoint/2010/main" val="25159421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Blank">
    <p:spTree>
      <p:nvGrpSpPr>
        <p:cNvPr id="1" name=""/>
        <p:cNvGrpSpPr/>
        <p:nvPr/>
      </p:nvGrpSpPr>
      <p:grpSpPr>
        <a:xfrm>
          <a:off x="0" y="0"/>
          <a:ext cx="0" cy="0"/>
          <a:chOff x="0" y="0"/>
          <a:chExt cx="0" cy="0"/>
        </a:xfrm>
      </p:grpSpPr>
      <p:sp>
        <p:nvSpPr>
          <p:cNvPr id="4" name="Slide Number Placeholder 1"/>
          <p:cNvSpPr>
            <a:spLocks noGrp="1"/>
          </p:cNvSpPr>
          <p:nvPr>
            <p:ph type="sldNum" sz="quarter" idx="12"/>
          </p:nvPr>
        </p:nvSpPr>
        <p:spPr/>
        <p:txBody>
          <a:bodyPr/>
          <a:lstStyle/>
          <a:p>
            <a:fld id="{5F4C9F40-B079-4B71-A627-7266DFEA7F03}" type="slidenum">
              <a:rPr/>
              <a:t>‹#›</a:t>
            </a:fld>
            <a:endParaRPr dirty="0"/>
          </a:p>
        </p:txBody>
      </p:sp>
      <p:sp>
        <p:nvSpPr>
          <p:cNvPr id="3" name="Footer Placeholder 2"/>
          <p:cNvSpPr>
            <a:spLocks noGrp="1"/>
          </p:cNvSpPr>
          <p:nvPr>
            <p:ph type="ftr" sz="quarter" idx="11"/>
          </p:nvPr>
        </p:nvSpPr>
        <p:spPr/>
        <p:txBody>
          <a:bodyPr/>
          <a:lstStyle/>
          <a:p>
            <a:endParaRPr dirty="0"/>
          </a:p>
        </p:txBody>
      </p:sp>
      <p:sp>
        <p:nvSpPr>
          <p:cNvPr id="2" name="Date Placeholder 3"/>
          <p:cNvSpPr>
            <a:spLocks noGrp="1"/>
          </p:cNvSpPr>
          <p:nvPr>
            <p:ph type="dt" sz="half" idx="10"/>
          </p:nvPr>
        </p:nvSpPr>
        <p:spPr/>
        <p:txBody>
          <a:bodyPr/>
          <a:lstStyle/>
          <a:p>
            <a:fld id="{0402902D-A5F5-4D7D-AAA7-32469BA0BC4D}" type="datetimeFigureOut">
              <a:rPr lang="en-US"/>
              <a:t>10/25/2024</a:t>
            </a:fld>
            <a:endParaRPr dirty="0"/>
          </a:p>
        </p:txBody>
      </p:sp>
    </p:spTree>
    <p:extLst>
      <p:ext uri="{BB962C8B-B14F-4D97-AF65-F5344CB8AC3E}">
        <p14:creationId xmlns:p14="http://schemas.microsoft.com/office/powerpoint/2010/main" val="27563357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3" name="Rectangle 12"/>
          <p:cNvSpPr/>
          <p:nvPr/>
        </p:nvSpPr>
        <p:spPr bwMode="ltGray">
          <a:xfrm>
            <a:off x="0" y="0"/>
            <a:ext cx="42672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9" name="Straight Connector 8"/>
          <p:cNvCxnSpPr/>
          <p:nvPr/>
        </p:nvCxnSpPr>
        <p:spPr>
          <a:xfrm flipH="1">
            <a:off x="4267200" y="0"/>
            <a:ext cx="1" cy="6858000"/>
          </a:xfrm>
          <a:prstGeom prst="line">
            <a:avLst/>
          </a:prstGeom>
          <a:ln w="76200">
            <a:miter lim="800000"/>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380519" y="465512"/>
            <a:ext cx="3506162" cy="1600200"/>
          </a:xfrm>
        </p:spPr>
        <p:txBody>
          <a:bodyPr anchor="t">
            <a:normAutofit/>
          </a:bodyPr>
          <a:lstStyle>
            <a:lvl1pPr>
              <a:defRPr sz="2800" b="0"/>
            </a:lvl1pPr>
          </a:lstStyle>
          <a:p>
            <a:r>
              <a:rPr lang="en-US"/>
              <a:t>Click to edit Master title style</a:t>
            </a:r>
            <a:endParaRPr/>
          </a:p>
        </p:txBody>
      </p:sp>
      <p:sp>
        <p:nvSpPr>
          <p:cNvPr id="4" name="Text Placeholder 3"/>
          <p:cNvSpPr>
            <a:spLocks noGrp="1"/>
          </p:cNvSpPr>
          <p:nvPr>
            <p:ph type="body" sz="half" idx="2"/>
          </p:nvPr>
        </p:nvSpPr>
        <p:spPr>
          <a:xfrm>
            <a:off x="380519" y="3746500"/>
            <a:ext cx="3506162" cy="2425700"/>
          </a:xfrm>
        </p:spPr>
        <p:txBody>
          <a:bodyPr anchor="b">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Content Placeholder 2"/>
          <p:cNvSpPr>
            <a:spLocks noGrp="1"/>
          </p:cNvSpPr>
          <p:nvPr>
            <p:ph idx="1"/>
          </p:nvPr>
        </p:nvSpPr>
        <p:spPr>
          <a:xfrm>
            <a:off x="4699000" y="465513"/>
            <a:ext cx="7048500" cy="5935287"/>
          </a:xfrm>
        </p:spPr>
        <p:txBody>
          <a:bodyPr>
            <a:normAutofit/>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Tree>
    <p:extLst>
      <p:ext uri="{BB962C8B-B14F-4D97-AF65-F5344CB8AC3E}">
        <p14:creationId xmlns:p14="http://schemas.microsoft.com/office/powerpoint/2010/main" val="3002018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2688">
          <p15:clr>
            <a:srgbClr val="FBAE40"/>
          </p15:clr>
        </p15:guide>
        <p15:guide id="2" orient="horz" pos="288">
          <p15:clr>
            <a:srgbClr val="FBAE40"/>
          </p15:clr>
        </p15:guide>
        <p15:guide id="3" orient="horz" pos="4032">
          <p15:clr>
            <a:srgbClr val="FBAE40"/>
          </p15:clr>
        </p15:guide>
        <p15:guide id="4" pos="2952">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bwMode="ltGray">
          <a:xfrm>
            <a:off x="0" y="0"/>
            <a:ext cx="42672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9" name="Straight Connector 8"/>
          <p:cNvCxnSpPr/>
          <p:nvPr/>
        </p:nvCxnSpPr>
        <p:spPr>
          <a:xfrm flipH="1">
            <a:off x="4267200" y="0"/>
            <a:ext cx="1" cy="6858000"/>
          </a:xfrm>
          <a:prstGeom prst="line">
            <a:avLst/>
          </a:prstGeom>
          <a:ln w="76200">
            <a:miter lim="800000"/>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384048" y="466344"/>
            <a:ext cx="3502152" cy="1600200"/>
          </a:xfrm>
        </p:spPr>
        <p:txBody>
          <a:bodyPr anchor="t">
            <a:normAutofit/>
          </a:bodyPr>
          <a:lstStyle>
            <a:lvl1pPr>
              <a:defRPr sz="2800" b="0"/>
            </a:lvl1pPr>
          </a:lstStyle>
          <a:p>
            <a:r>
              <a:rPr lang="en-US"/>
              <a:t>Click to edit Master title style</a:t>
            </a:r>
            <a:endParaRPr dirty="0"/>
          </a:p>
        </p:txBody>
      </p:sp>
      <p:sp>
        <p:nvSpPr>
          <p:cNvPr id="4" name="Text Placeholder 3"/>
          <p:cNvSpPr>
            <a:spLocks noGrp="1"/>
          </p:cNvSpPr>
          <p:nvPr>
            <p:ph type="body" sz="half" idx="2"/>
          </p:nvPr>
        </p:nvSpPr>
        <p:spPr>
          <a:xfrm>
            <a:off x="384048" y="3749040"/>
            <a:ext cx="3502152" cy="2423160"/>
          </a:xfrm>
        </p:spPr>
        <p:txBody>
          <a:bodyPr anchor="b">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Picture Placeholder 2" descr="An empty placeholder to add an image. Click on the placeholder and select the image that you wish to add"/>
          <p:cNvSpPr>
            <a:spLocks noGrp="1"/>
          </p:cNvSpPr>
          <p:nvPr>
            <p:ph type="pic" idx="1"/>
          </p:nvPr>
        </p:nvSpPr>
        <p:spPr>
          <a:xfrm>
            <a:off x="4309872" y="0"/>
            <a:ext cx="7882128" cy="6858000"/>
          </a:xfrm>
        </p:spPr>
        <p:txBody>
          <a:bodyPr tIns="73152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dirty="0"/>
          </a:p>
        </p:txBody>
      </p:sp>
    </p:spTree>
    <p:extLst>
      <p:ext uri="{BB962C8B-B14F-4D97-AF65-F5344CB8AC3E}">
        <p14:creationId xmlns:p14="http://schemas.microsoft.com/office/powerpoint/2010/main" val="9349380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Slide Number Placeholder 3"/>
          <p:cNvSpPr>
            <a:spLocks noGrp="1"/>
          </p:cNvSpPr>
          <p:nvPr>
            <p:ph type="sldNum" sz="quarter" idx="12"/>
          </p:nvPr>
        </p:nvSpPr>
        <p:spPr/>
        <p:txBody>
          <a:bodyPr/>
          <a:lstStyle/>
          <a:p>
            <a:fld id="{5F4C9F40-B079-4B71-A627-7266DFEA7F03}" type="slidenum">
              <a:rPr/>
              <a:t>‹#›</a:t>
            </a:fld>
            <a:endParaRPr/>
          </a:p>
        </p:txBody>
      </p:sp>
      <p:sp>
        <p:nvSpPr>
          <p:cNvPr id="5" name="Footer Placeholder 4"/>
          <p:cNvSpPr>
            <a:spLocks noGrp="1"/>
          </p:cNvSpPr>
          <p:nvPr>
            <p:ph type="ftr" sz="quarter" idx="11"/>
          </p:nvPr>
        </p:nvSpPr>
        <p:spPr/>
        <p:txBody>
          <a:bodyPr/>
          <a:lstStyle/>
          <a:p>
            <a:endParaRPr/>
          </a:p>
        </p:txBody>
      </p:sp>
      <p:sp>
        <p:nvSpPr>
          <p:cNvPr id="4" name="Date Placeholder 5"/>
          <p:cNvSpPr>
            <a:spLocks noGrp="1"/>
          </p:cNvSpPr>
          <p:nvPr>
            <p:ph type="dt" sz="half" idx="10"/>
          </p:nvPr>
        </p:nvSpPr>
        <p:spPr/>
        <p:txBody>
          <a:bodyPr/>
          <a:lstStyle/>
          <a:p>
            <a:fld id="{0402902D-A5F5-4D7D-AAA7-32469BA0BC4D}" type="datetimeFigureOut">
              <a:rPr lang="en-US"/>
              <a:t>10/25/2024</a:t>
            </a:fld>
            <a:endParaRPr/>
          </a:p>
        </p:txBody>
      </p:sp>
    </p:spTree>
    <p:extLst>
      <p:ext uri="{BB962C8B-B14F-4D97-AF65-F5344CB8AC3E}">
        <p14:creationId xmlns:p14="http://schemas.microsoft.com/office/powerpoint/2010/main" val="32215567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a:off x="9310254" y="0"/>
            <a:ext cx="288174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8" name="Straight Connector 7"/>
          <p:cNvCxnSpPr/>
          <p:nvPr/>
        </p:nvCxnSpPr>
        <p:spPr>
          <a:xfrm flipH="1">
            <a:off x="9310254" y="0"/>
            <a:ext cx="1" cy="6858000"/>
          </a:xfrm>
          <a:prstGeom prst="line">
            <a:avLst/>
          </a:prstGeom>
          <a:ln w="76200">
            <a:miter lim="800000"/>
          </a:ln>
        </p:spPr>
        <p:style>
          <a:lnRef idx="1">
            <a:schemeClr val="accent1"/>
          </a:lnRef>
          <a:fillRef idx="0">
            <a:schemeClr val="accent1"/>
          </a:fillRef>
          <a:effectRef idx="0">
            <a:schemeClr val="accent1"/>
          </a:effectRef>
          <a:fontRef idx="minor">
            <a:schemeClr val="tx1"/>
          </a:fontRef>
        </p:style>
      </p:cxnSp>
      <p:sp>
        <p:nvSpPr>
          <p:cNvPr id="2" name="Vertical Title 1"/>
          <p:cNvSpPr>
            <a:spLocks noGrp="1"/>
          </p:cNvSpPr>
          <p:nvPr>
            <p:ph type="title" orient="vert"/>
          </p:nvPr>
        </p:nvSpPr>
        <p:spPr>
          <a:xfrm>
            <a:off x="9486900" y="685800"/>
            <a:ext cx="2324100" cy="5486399"/>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838199" y="685800"/>
            <a:ext cx="8105775" cy="548639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Slide Number Placeholder 3"/>
          <p:cNvSpPr>
            <a:spLocks noGrp="1"/>
          </p:cNvSpPr>
          <p:nvPr>
            <p:ph type="sldNum" sz="quarter" idx="12"/>
          </p:nvPr>
        </p:nvSpPr>
        <p:spPr/>
        <p:txBody>
          <a:bodyPr/>
          <a:lstStyle/>
          <a:p>
            <a:fld id="{5F4C9F40-B079-4B71-A627-7266DFEA7F03}" type="slidenum">
              <a:rPr/>
              <a:t>‹#›</a:t>
            </a:fld>
            <a:endParaRPr/>
          </a:p>
        </p:txBody>
      </p:sp>
      <p:sp>
        <p:nvSpPr>
          <p:cNvPr id="5" name="Footer Placeholder 4"/>
          <p:cNvSpPr>
            <a:spLocks noGrp="1"/>
          </p:cNvSpPr>
          <p:nvPr>
            <p:ph type="ftr" sz="quarter" idx="11"/>
          </p:nvPr>
        </p:nvSpPr>
        <p:spPr/>
        <p:txBody>
          <a:bodyPr/>
          <a:lstStyle/>
          <a:p>
            <a:endParaRPr/>
          </a:p>
        </p:txBody>
      </p:sp>
      <p:sp>
        <p:nvSpPr>
          <p:cNvPr id="4" name="Date Placeholder 5"/>
          <p:cNvSpPr>
            <a:spLocks noGrp="1"/>
          </p:cNvSpPr>
          <p:nvPr>
            <p:ph type="dt" sz="half" idx="10"/>
          </p:nvPr>
        </p:nvSpPr>
        <p:spPr/>
        <p:txBody>
          <a:bodyPr/>
          <a:lstStyle/>
          <a:p>
            <a:fld id="{0402902D-A5F5-4D7D-AAA7-32469BA0BC4D}" type="datetimeFigureOut">
              <a:rPr lang="en-US"/>
              <a:t>10/25/2024</a:t>
            </a:fld>
            <a:endParaRPr/>
          </a:p>
        </p:txBody>
      </p:sp>
    </p:spTree>
    <p:extLst>
      <p:ext uri="{BB962C8B-B14F-4D97-AF65-F5344CB8AC3E}">
        <p14:creationId xmlns:p14="http://schemas.microsoft.com/office/powerpoint/2010/main" val="86264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bwMode="ltGray">
          <a:xfrm>
            <a:off x="0" y="0"/>
            <a:ext cx="12192000" cy="1371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Placeholder 1"/>
          <p:cNvSpPr>
            <a:spLocks noGrp="1"/>
          </p:cNvSpPr>
          <p:nvPr>
            <p:ph type="title"/>
          </p:nvPr>
        </p:nvSpPr>
        <p:spPr bwMode="auto">
          <a:xfrm>
            <a:off x="1066800" y="127000"/>
            <a:ext cx="10058400" cy="1097280"/>
          </a:xfrm>
          <a:prstGeom prst="rect">
            <a:avLst/>
          </a:prstGeom>
        </p:spPr>
        <p:txBody>
          <a:bodyPr vert="horz" lIns="91440" tIns="45720" rIns="91440" bIns="45720" rtlCol="0" anchor="ctr">
            <a:normAutofit/>
          </a:bodyPr>
          <a:lstStyle/>
          <a:p>
            <a:r>
              <a:rPr lang="en-US"/>
              <a:t>Click to edit Master title style</a:t>
            </a:r>
            <a:endParaRPr dirty="0"/>
          </a:p>
        </p:txBody>
      </p:sp>
      <p:cxnSp>
        <p:nvCxnSpPr>
          <p:cNvPr id="9" name="Straight Connector 8"/>
          <p:cNvCxnSpPr/>
          <p:nvPr/>
        </p:nvCxnSpPr>
        <p:spPr>
          <a:xfrm>
            <a:off x="0" y="1371600"/>
            <a:ext cx="12192000" cy="0"/>
          </a:xfrm>
          <a:prstGeom prst="line">
            <a:avLst/>
          </a:prstGeom>
          <a:ln w="76200">
            <a:miter lim="800000"/>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1066800" y="1714500"/>
            <a:ext cx="10058400" cy="44577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6" name="Slide Number Placeholder 5"/>
          <p:cNvSpPr>
            <a:spLocks noGrp="1"/>
          </p:cNvSpPr>
          <p:nvPr>
            <p:ph type="sldNum" sz="quarter" idx="4"/>
          </p:nvPr>
        </p:nvSpPr>
        <p:spPr>
          <a:xfrm>
            <a:off x="85724" y="6394450"/>
            <a:ext cx="523875" cy="274320"/>
          </a:xfrm>
          <a:prstGeom prst="rect">
            <a:avLst/>
          </a:prstGeom>
        </p:spPr>
        <p:txBody>
          <a:bodyPr vert="horz" lIns="91440" tIns="45720" rIns="91440" bIns="45720" rtlCol="0" anchor="ctr"/>
          <a:lstStyle>
            <a:lvl1pPr algn="r">
              <a:defRPr sz="1200">
                <a:solidFill>
                  <a:schemeClr val="tx1">
                    <a:lumMod val="50000"/>
                  </a:schemeClr>
                </a:solidFill>
              </a:defRPr>
            </a:lvl1pPr>
          </a:lstStyle>
          <a:p>
            <a:fld id="{5F4C9F40-B079-4B71-A627-7266DFEA7F03}" type="slidenum">
              <a:rPr/>
              <a:pPr/>
              <a:t>‹#›</a:t>
            </a:fld>
            <a:endParaRPr/>
          </a:p>
        </p:txBody>
      </p:sp>
      <p:sp>
        <p:nvSpPr>
          <p:cNvPr id="5" name="Footer Placeholder 4"/>
          <p:cNvSpPr>
            <a:spLocks noGrp="1"/>
          </p:cNvSpPr>
          <p:nvPr>
            <p:ph type="ftr" sz="quarter" idx="3"/>
          </p:nvPr>
        </p:nvSpPr>
        <p:spPr>
          <a:xfrm>
            <a:off x="809625" y="6394450"/>
            <a:ext cx="8134350" cy="274320"/>
          </a:xfrm>
          <a:prstGeom prst="rect">
            <a:avLst/>
          </a:prstGeom>
        </p:spPr>
        <p:txBody>
          <a:bodyPr vert="horz" lIns="91440" tIns="45720" rIns="91440" bIns="45720" rtlCol="0" anchor="ctr"/>
          <a:lstStyle>
            <a:lvl1pPr algn="l">
              <a:defRPr sz="1200">
                <a:solidFill>
                  <a:schemeClr val="tx1">
                    <a:lumMod val="50000"/>
                  </a:schemeClr>
                </a:solidFill>
              </a:defRPr>
            </a:lvl1pPr>
          </a:lstStyle>
          <a:p>
            <a:endParaRPr dirty="0"/>
          </a:p>
        </p:txBody>
      </p:sp>
      <p:sp>
        <p:nvSpPr>
          <p:cNvPr id="4" name="Date Placeholder 3"/>
          <p:cNvSpPr>
            <a:spLocks noGrp="1"/>
          </p:cNvSpPr>
          <p:nvPr>
            <p:ph type="dt" sz="half" idx="2"/>
          </p:nvPr>
        </p:nvSpPr>
        <p:spPr>
          <a:xfrm>
            <a:off x="9486900" y="6394450"/>
            <a:ext cx="2324100" cy="274320"/>
          </a:xfrm>
          <a:prstGeom prst="rect">
            <a:avLst/>
          </a:prstGeom>
        </p:spPr>
        <p:txBody>
          <a:bodyPr vert="horz" lIns="91440" tIns="45720" rIns="91440" bIns="45720" rtlCol="0" anchor="ctr"/>
          <a:lstStyle>
            <a:lvl1pPr algn="r">
              <a:defRPr sz="1200">
                <a:solidFill>
                  <a:schemeClr val="tx1">
                    <a:lumMod val="50000"/>
                  </a:schemeClr>
                </a:solidFill>
              </a:defRPr>
            </a:lvl1pPr>
          </a:lstStyle>
          <a:p>
            <a:fld id="{0402902D-A5F5-4D7D-AAA7-32469BA0BC4D}" type="datetimeFigureOut">
              <a:rPr lang="en-US"/>
              <a:pPr/>
              <a:t>10/25/2024</a:t>
            </a:fld>
            <a:endParaRPr dirty="0"/>
          </a:p>
        </p:txBody>
      </p:sp>
    </p:spTree>
    <p:extLst>
      <p:ext uri="{BB962C8B-B14F-4D97-AF65-F5344CB8AC3E}">
        <p14:creationId xmlns:p14="http://schemas.microsoft.com/office/powerpoint/2010/main" val="1275958476"/>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400" kern="1200">
          <a:solidFill>
            <a:schemeClr val="tx1"/>
          </a:solidFill>
          <a:latin typeface="+mj-lt"/>
          <a:ea typeface="+mj-ea"/>
          <a:cs typeface="+mj-cs"/>
        </a:defRPr>
      </a:lvl1pPr>
    </p:titleStyle>
    <p:bodyStyle>
      <a:lvl1pPr marL="274320" indent="-274320" algn="l" defTabSz="914400" rtl="0" eaLnBrk="1" latinLnBrk="0" hangingPunct="1">
        <a:spcBef>
          <a:spcPts val="2200"/>
        </a:spcBef>
        <a:buClr>
          <a:schemeClr val="tx1">
            <a:lumMod val="65000"/>
          </a:schemeClr>
        </a:buClr>
        <a:buFont typeface="Arial" pitchFamily="34" charset="0"/>
        <a:buChar char="•"/>
        <a:defRPr sz="2200" kern="1200">
          <a:solidFill>
            <a:schemeClr val="tx1"/>
          </a:solidFill>
          <a:latin typeface="+mn-lt"/>
          <a:ea typeface="+mn-ea"/>
          <a:cs typeface="+mn-cs"/>
        </a:defRPr>
      </a:lvl1pPr>
      <a:lvl2pPr marL="594360" indent="-274320" algn="l" defTabSz="914400" rtl="0" eaLnBrk="1" latinLnBrk="0" hangingPunct="1">
        <a:spcBef>
          <a:spcPts val="1600"/>
        </a:spcBef>
        <a:buClr>
          <a:schemeClr val="tx1">
            <a:lumMod val="65000"/>
          </a:schemeClr>
        </a:buClr>
        <a:buFont typeface="Arial" pitchFamily="34" charset="0"/>
        <a:buChar char="•"/>
        <a:defRPr sz="2000" kern="1200">
          <a:solidFill>
            <a:schemeClr val="tx1"/>
          </a:solidFill>
          <a:latin typeface="+mn-lt"/>
          <a:ea typeface="+mn-ea"/>
          <a:cs typeface="+mn-cs"/>
        </a:defRPr>
      </a:lvl2pPr>
      <a:lvl3pPr marL="868680" indent="-228600" algn="l" defTabSz="914400" rtl="0" eaLnBrk="1" latinLnBrk="0" hangingPunct="1">
        <a:spcBef>
          <a:spcPts val="1200"/>
        </a:spcBef>
        <a:buClr>
          <a:schemeClr val="tx1">
            <a:lumMod val="65000"/>
          </a:schemeClr>
        </a:buClr>
        <a:buFont typeface="Arial" pitchFamily="34" charset="0"/>
        <a:buChar char="•"/>
        <a:defRPr sz="1800" kern="1200">
          <a:solidFill>
            <a:schemeClr val="tx1"/>
          </a:solidFill>
          <a:latin typeface="+mn-lt"/>
          <a:ea typeface="+mn-ea"/>
          <a:cs typeface="+mn-cs"/>
        </a:defRPr>
      </a:lvl3pPr>
      <a:lvl4pPr marL="1188720" indent="-228600" algn="l" defTabSz="914400" rtl="0" eaLnBrk="1" latinLnBrk="0" hangingPunct="1">
        <a:spcBef>
          <a:spcPts val="1000"/>
        </a:spcBef>
        <a:buClr>
          <a:schemeClr val="tx1">
            <a:lumMod val="65000"/>
          </a:schemeClr>
        </a:buClr>
        <a:buFont typeface="Arial" pitchFamily="34" charset="0"/>
        <a:buChar char="•"/>
        <a:defRPr sz="1600" kern="1200">
          <a:solidFill>
            <a:schemeClr val="tx1"/>
          </a:solidFill>
          <a:latin typeface="+mn-lt"/>
          <a:ea typeface="+mn-ea"/>
          <a:cs typeface="+mn-cs"/>
        </a:defRPr>
      </a:lvl4pPr>
      <a:lvl5pPr marL="1417320" indent="-228600" algn="l" defTabSz="914400" rtl="0" eaLnBrk="1" latinLnBrk="0" hangingPunct="1">
        <a:spcBef>
          <a:spcPts val="800"/>
        </a:spcBef>
        <a:buClr>
          <a:schemeClr val="tx1">
            <a:lumMod val="65000"/>
          </a:schemeClr>
        </a:buClr>
        <a:buFont typeface="Arial" pitchFamily="34" charset="0"/>
        <a:buChar char="•"/>
        <a:defRPr sz="1600" kern="1200">
          <a:solidFill>
            <a:schemeClr val="tx1"/>
          </a:solidFill>
          <a:latin typeface="+mn-lt"/>
          <a:ea typeface="+mn-ea"/>
          <a:cs typeface="+mn-cs"/>
        </a:defRPr>
      </a:lvl5pPr>
      <a:lvl6pPr marL="1645920" indent="-228600" algn="l" defTabSz="914400" rtl="0" eaLnBrk="1" latinLnBrk="0" hangingPunct="1">
        <a:spcBef>
          <a:spcPts val="600"/>
        </a:spcBef>
        <a:buClr>
          <a:schemeClr val="tx1">
            <a:lumMod val="65000"/>
          </a:schemeClr>
        </a:buClr>
        <a:buFont typeface="Arial" pitchFamily="34" charset="0"/>
        <a:buChar char="•"/>
        <a:defRPr sz="1600" kern="1200">
          <a:solidFill>
            <a:schemeClr val="tx1"/>
          </a:solidFill>
          <a:latin typeface="+mn-lt"/>
          <a:ea typeface="+mn-ea"/>
          <a:cs typeface="+mn-cs"/>
        </a:defRPr>
      </a:lvl6pPr>
      <a:lvl7pPr marL="1874520" indent="-228600" algn="l" defTabSz="914400" rtl="0" eaLnBrk="1" latinLnBrk="0" hangingPunct="1">
        <a:spcBef>
          <a:spcPts val="600"/>
        </a:spcBef>
        <a:buClr>
          <a:schemeClr val="tx1">
            <a:lumMod val="65000"/>
          </a:schemeClr>
        </a:buClr>
        <a:buFont typeface="Arial" pitchFamily="34" charset="0"/>
        <a:buChar char="•"/>
        <a:defRPr sz="1600" kern="1200">
          <a:solidFill>
            <a:schemeClr val="tx1"/>
          </a:solidFill>
          <a:latin typeface="+mn-lt"/>
          <a:ea typeface="+mn-ea"/>
          <a:cs typeface="+mn-cs"/>
        </a:defRPr>
      </a:lvl7pPr>
      <a:lvl8pPr marL="2103120" indent="-228600" algn="l" defTabSz="914400" rtl="0" eaLnBrk="1" latinLnBrk="0" hangingPunct="1">
        <a:spcBef>
          <a:spcPts val="600"/>
        </a:spcBef>
        <a:buClr>
          <a:schemeClr val="tx1">
            <a:lumMod val="65000"/>
          </a:schemeClr>
        </a:buClr>
        <a:buFont typeface="Arial" pitchFamily="34" charset="0"/>
        <a:buChar char="•"/>
        <a:defRPr sz="1600" kern="1200">
          <a:solidFill>
            <a:schemeClr val="tx1"/>
          </a:solidFill>
          <a:latin typeface="+mn-lt"/>
          <a:ea typeface="+mn-ea"/>
          <a:cs typeface="+mn-cs"/>
        </a:defRPr>
      </a:lvl8pPr>
      <a:lvl9pPr marL="2331720" indent="-228600" algn="l" defTabSz="914400" rtl="0" eaLnBrk="1" latinLnBrk="0" hangingPunct="1">
        <a:spcBef>
          <a:spcPts val="600"/>
        </a:spcBef>
        <a:buClr>
          <a:schemeClr val="tx1">
            <a:lumMod val="65000"/>
          </a:schemeClr>
        </a:buClr>
        <a:buFont typeface="Arial" pitchFamily="34" charset="0"/>
        <a:buChar char="•"/>
        <a:defRPr sz="16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userDrawn="1">
          <p15:clr>
            <a:srgbClr val="F26B43"/>
          </p15:clr>
        </p15:guide>
        <p15:guide id="2"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0.jpeg"/><Relationship Id="rId7" Type="http://schemas.openxmlformats.org/officeDocument/2006/relationships/image" Target="../media/image14.jpeg"/><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 Id="rId9" Type="http://schemas.openxmlformats.org/officeDocument/2006/relationships/image" Target="../media/image16.jpeg"/></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a:t>Science at Butlers Hill Infants</a:t>
            </a:r>
          </a:p>
        </p:txBody>
      </p:sp>
      <p:sp>
        <p:nvSpPr>
          <p:cNvPr id="3" name="Subtitle 2"/>
          <p:cNvSpPr>
            <a:spLocks noGrp="1"/>
          </p:cNvSpPr>
          <p:nvPr>
            <p:ph type="subTitle" idx="1"/>
          </p:nvPr>
        </p:nvSpPr>
        <p:spPr/>
        <p:txBody>
          <a:bodyPr/>
          <a:lstStyle/>
          <a:p>
            <a:r>
              <a:rPr lang="en-US" dirty="0">
                <a:solidFill>
                  <a:schemeClr val="tx1">
                    <a:lumMod val="95000"/>
                  </a:schemeClr>
                </a:solidFill>
              </a:rPr>
              <a:t>Miss </a:t>
            </a:r>
            <a:r>
              <a:rPr lang="en-US">
                <a:solidFill>
                  <a:schemeClr val="tx1">
                    <a:lumMod val="95000"/>
                  </a:schemeClr>
                </a:solidFill>
              </a:rPr>
              <a:t>Carrington 2024</a:t>
            </a:r>
            <a:endParaRPr lang="en-US" dirty="0">
              <a:solidFill>
                <a:schemeClr val="tx1">
                  <a:lumMod val="95000"/>
                </a:schemeClr>
              </a:solidFill>
            </a:endParaRPr>
          </a:p>
        </p:txBody>
      </p:sp>
    </p:spTree>
    <p:extLst>
      <p:ext uri="{BB962C8B-B14F-4D97-AF65-F5344CB8AC3E}">
        <p14:creationId xmlns:p14="http://schemas.microsoft.com/office/powerpoint/2010/main" val="1420781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9966" y="166055"/>
            <a:ext cx="10972800" cy="2176551"/>
          </a:xfrm>
        </p:spPr>
        <p:txBody>
          <a:bodyPr>
            <a:normAutofit fontScale="90000"/>
          </a:bodyPr>
          <a:lstStyle/>
          <a:p>
            <a:r>
              <a:rPr lang="en-US" dirty="0"/>
              <a:t>How do we teach Science?</a:t>
            </a:r>
            <a:br>
              <a:rPr lang="en-US" dirty="0"/>
            </a:br>
            <a:br>
              <a:rPr lang="en-US" dirty="0"/>
            </a:br>
            <a:endParaRPr lang="en-US" dirty="0"/>
          </a:p>
        </p:txBody>
      </p:sp>
      <p:sp>
        <p:nvSpPr>
          <p:cNvPr id="4" name="TextBox 3"/>
          <p:cNvSpPr txBox="1"/>
          <p:nvPr/>
        </p:nvSpPr>
        <p:spPr>
          <a:xfrm>
            <a:off x="383177" y="1271451"/>
            <a:ext cx="11268892" cy="4524315"/>
          </a:xfrm>
          <a:prstGeom prst="rect">
            <a:avLst/>
          </a:prstGeom>
          <a:noFill/>
        </p:spPr>
        <p:txBody>
          <a:bodyPr wrap="square" rtlCol="0">
            <a:spAutoFit/>
          </a:bodyPr>
          <a:lstStyle/>
          <a:p>
            <a:r>
              <a:rPr lang="en-GB" sz="2400" dirty="0"/>
              <a:t>At Butlers hill we teach our Science Curriculum through White Rose Science to ensure we meet the National Curriculum by the End of Key Stage 1.</a:t>
            </a:r>
          </a:p>
          <a:p>
            <a:endParaRPr lang="en-GB" sz="2400" dirty="0"/>
          </a:p>
          <a:p>
            <a:r>
              <a:rPr lang="en-GB" sz="2400" dirty="0"/>
              <a:t>Why did we choose White Rose Science over other Science Scheme? </a:t>
            </a:r>
          </a:p>
          <a:p>
            <a:r>
              <a:rPr lang="en-GB" sz="2400" dirty="0"/>
              <a:t>We decided as a staff as we already used White Rose for Maths and liked the small steps to introduce new concepts to our children that we would use White Rose Science to help our children to remember more as the children recap prior knowledge throughout the year and use their knowledge in other curriculum areas.</a:t>
            </a:r>
          </a:p>
          <a:p>
            <a:endParaRPr lang="en-GB" sz="2400" dirty="0"/>
          </a:p>
          <a:p>
            <a:r>
              <a:rPr lang="en-GB" sz="2400" dirty="0"/>
              <a:t>We are the foundations for further development in Key Stage 2 at Broomhill they use cornerstones to teach their Science Curriculum.</a:t>
            </a:r>
            <a:r>
              <a:rPr lang="en-US" sz="2400" dirty="0"/>
              <a:t> </a:t>
            </a:r>
            <a:endParaRPr lang="en-GB" sz="2400" dirty="0"/>
          </a:p>
        </p:txBody>
      </p:sp>
    </p:spTree>
    <p:extLst>
      <p:ext uri="{BB962C8B-B14F-4D97-AF65-F5344CB8AC3E}">
        <p14:creationId xmlns:p14="http://schemas.microsoft.com/office/powerpoint/2010/main" val="23010549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1066800" y="1714499"/>
            <a:ext cx="10058400" cy="4982391"/>
          </a:xfrm>
        </p:spPr>
        <p:txBody>
          <a:bodyPr>
            <a:normAutofit/>
          </a:bodyPr>
          <a:lstStyle/>
          <a:p>
            <a:r>
              <a:rPr lang="en-US" dirty="0"/>
              <a:t>In EYFS, We explore, model, scaffold and develop children’s ideas and thinking through their play and interests. We also have exploration station/investigation stations in our continuous provision. We develop and teach new vocabulary in play and during inputs/carpet times. We evidence this in our floor books under the Natural World and link where we can to our topics. In F2 we have introduced White Rose Science which also links with our </a:t>
            </a:r>
            <a:r>
              <a:rPr lang="en-US" dirty="0" err="1"/>
              <a:t>Maths</a:t>
            </a:r>
            <a:r>
              <a:rPr lang="en-US" dirty="0"/>
              <a:t> learning and themes.</a:t>
            </a:r>
          </a:p>
          <a:p>
            <a:r>
              <a:rPr lang="en-US" dirty="0"/>
              <a:t>In Key Stage 1, we use flashback 4 at the start of our Science lesson to recall prior knowledge/vocabulary taught within White Rose Science, we use the end of unit assessment in the term after it has been taught to ensure children are remembering the knowledge taught and support children who need it.</a:t>
            </a:r>
          </a:p>
        </p:txBody>
      </p:sp>
    </p:spTree>
    <p:extLst>
      <p:ext uri="{BB962C8B-B14F-4D97-AF65-F5344CB8AC3E}">
        <p14:creationId xmlns:p14="http://schemas.microsoft.com/office/powerpoint/2010/main" val="38125781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SEN and Science</a:t>
            </a:r>
            <a:endParaRPr lang="en-GB" dirty="0"/>
          </a:p>
        </p:txBody>
      </p:sp>
      <p:sp>
        <p:nvSpPr>
          <p:cNvPr id="3" name="Content Placeholder 2"/>
          <p:cNvSpPr>
            <a:spLocks noGrp="1"/>
          </p:cNvSpPr>
          <p:nvPr>
            <p:ph idx="1"/>
          </p:nvPr>
        </p:nvSpPr>
        <p:spPr/>
        <p:txBody>
          <a:bodyPr>
            <a:normAutofit fontScale="92500"/>
          </a:bodyPr>
          <a:lstStyle/>
          <a:p>
            <a:r>
              <a:rPr lang="en-US" dirty="0"/>
              <a:t>In the Rainbow room the children explore Science through sensory activities at their level and use appropriate vocabulary, they also use the EYFS curriculum in their play or modelled.</a:t>
            </a:r>
            <a:endParaRPr lang="en-GB" dirty="0"/>
          </a:p>
          <a:p>
            <a:r>
              <a:rPr lang="en-US" dirty="0"/>
              <a:t>Children are given an adapted worksheet at their level or show their knowledge through investigations. The children are able to draw their ideas or findings, label or explaining to an adult and they scribe. It has become more practical and less cutting and sticking activity to assess their knowledge and use of vocabulary. All children are included in whole class where possible, use of thumbs up thumbs down or talk partners to share ideas or support each other. </a:t>
            </a:r>
          </a:p>
          <a:p>
            <a:r>
              <a:rPr lang="en-US" dirty="0"/>
              <a:t>In the EPU children are taught Science through their year group. They also use the outdoor classroom area for Forest Schools which is currently being developed. </a:t>
            </a:r>
            <a:endParaRPr lang="en-GB" dirty="0"/>
          </a:p>
        </p:txBody>
      </p:sp>
    </p:spTree>
    <p:extLst>
      <p:ext uri="{BB962C8B-B14F-4D97-AF65-F5344CB8AC3E}">
        <p14:creationId xmlns:p14="http://schemas.microsoft.com/office/powerpoint/2010/main" val="449727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End points for EYFS and </a:t>
            </a:r>
            <a:r>
              <a:rPr lang="en-US" dirty="0" err="1"/>
              <a:t>KeyStage</a:t>
            </a:r>
            <a:r>
              <a:rPr lang="en-US" dirty="0"/>
              <a:t> 1</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165123717"/>
              </p:ext>
            </p:extLst>
          </p:nvPr>
        </p:nvGraphicFramePr>
        <p:xfrm>
          <a:off x="653144" y="1446688"/>
          <a:ext cx="11373393" cy="5411312"/>
        </p:xfrm>
        <a:graphic>
          <a:graphicData uri="http://schemas.openxmlformats.org/drawingml/2006/table">
            <a:tbl>
              <a:tblPr firstRow="1" firstCol="1" bandRow="1">
                <a:tableStyleId>{69012ECD-51FC-41F1-AA8D-1B2483CD663E}</a:tableStyleId>
              </a:tblPr>
              <a:tblGrid>
                <a:gridCol w="11373393">
                  <a:extLst>
                    <a:ext uri="{9D8B030D-6E8A-4147-A177-3AD203B41FA5}">
                      <a16:colId xmlns:a16="http://schemas.microsoft.com/office/drawing/2014/main" val="287938360"/>
                    </a:ext>
                  </a:extLst>
                </a:gridCol>
              </a:tblGrid>
              <a:tr h="348741">
                <a:tc>
                  <a:txBody>
                    <a:bodyPr/>
                    <a:lstStyle/>
                    <a:p>
                      <a:pPr algn="ctr">
                        <a:lnSpc>
                          <a:spcPct val="107000"/>
                        </a:lnSpc>
                        <a:spcAft>
                          <a:spcPts val="0"/>
                        </a:spcAft>
                      </a:pPr>
                      <a:r>
                        <a:rPr lang="en-GB" sz="1300" dirty="0">
                          <a:effectLst/>
                        </a:rPr>
                        <a:t>End Goals Science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5895" marR="65895" marT="0" marB="0"/>
                </a:tc>
                <a:extLst>
                  <a:ext uri="{0D108BD9-81ED-4DB2-BD59-A6C34878D82A}">
                    <a16:rowId xmlns:a16="http://schemas.microsoft.com/office/drawing/2014/main" val="1014272250"/>
                  </a:ext>
                </a:extLst>
              </a:tr>
              <a:tr h="348741">
                <a:tc>
                  <a:txBody>
                    <a:bodyPr/>
                    <a:lstStyle/>
                    <a:p>
                      <a:pPr algn="ctr">
                        <a:lnSpc>
                          <a:spcPct val="107000"/>
                        </a:lnSpc>
                        <a:spcAft>
                          <a:spcPts val="0"/>
                        </a:spcAft>
                      </a:pPr>
                      <a:r>
                        <a:rPr lang="en-GB" sz="1300">
                          <a:effectLst/>
                        </a:rPr>
                        <a:t>EYFS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5895" marR="65895" marT="0" marB="0"/>
                </a:tc>
                <a:extLst>
                  <a:ext uri="{0D108BD9-81ED-4DB2-BD59-A6C34878D82A}">
                    <a16:rowId xmlns:a16="http://schemas.microsoft.com/office/drawing/2014/main" val="1944176921"/>
                  </a:ext>
                </a:extLst>
              </a:tr>
              <a:tr h="1637192">
                <a:tc>
                  <a:txBody>
                    <a:bodyPr/>
                    <a:lstStyle/>
                    <a:p>
                      <a:pPr algn="l">
                        <a:lnSpc>
                          <a:spcPct val="107000"/>
                        </a:lnSpc>
                        <a:spcAft>
                          <a:spcPts val="0"/>
                        </a:spcAft>
                      </a:pPr>
                      <a:r>
                        <a:rPr lang="en-GB" sz="1400" dirty="0">
                          <a:effectLst/>
                        </a:rPr>
                        <a:t>Our aim in teaching Science is to foster pupils’ curiosity about the world around them. By the end of this phase, pupils should be able to use their senses to investigate a range of materials and should be starting to become familiar with the concept of natural and man-made materials and changes in matter. Pupils should be able to talk in simple terms about how plants and animals change over the course of their life cycles and observe the growth of a plant from seed to full development. Pupils should recognise that humans and animals require a suitable place to live and need food and water to survive. By the end of this phase, they should also be aware of seasonal changes and be able to have conversations about what they see, hear and feel outdoors. Pupils should be able to start making comparisons between two or more things e.g. objects, animals, recognising similarities and differences between them.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5895" marR="65895" marT="0" marB="0"/>
                </a:tc>
                <a:extLst>
                  <a:ext uri="{0D108BD9-81ED-4DB2-BD59-A6C34878D82A}">
                    <a16:rowId xmlns:a16="http://schemas.microsoft.com/office/drawing/2014/main" val="2104462408"/>
                  </a:ext>
                </a:extLst>
              </a:tr>
              <a:tr h="348741">
                <a:tc>
                  <a:txBody>
                    <a:bodyPr/>
                    <a:lstStyle/>
                    <a:p>
                      <a:pPr algn="ctr">
                        <a:lnSpc>
                          <a:spcPct val="107000"/>
                        </a:lnSpc>
                        <a:spcAft>
                          <a:spcPts val="0"/>
                        </a:spcAft>
                      </a:pPr>
                      <a:r>
                        <a:rPr lang="en-GB" sz="1400" dirty="0">
                          <a:effectLst/>
                        </a:rPr>
                        <a:t>KS1</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5895" marR="65895" marT="0" marB="0"/>
                </a:tc>
                <a:extLst>
                  <a:ext uri="{0D108BD9-81ED-4DB2-BD59-A6C34878D82A}">
                    <a16:rowId xmlns:a16="http://schemas.microsoft.com/office/drawing/2014/main" val="3834207577"/>
                  </a:ext>
                </a:extLst>
              </a:tr>
              <a:tr h="2420314">
                <a:tc>
                  <a:txBody>
                    <a:bodyPr/>
                    <a:lstStyle/>
                    <a:p>
                      <a:pPr algn="l">
                        <a:lnSpc>
                          <a:spcPct val="107000"/>
                        </a:lnSpc>
                        <a:spcAft>
                          <a:spcPts val="0"/>
                        </a:spcAft>
                      </a:pPr>
                      <a:r>
                        <a:rPr lang="en-GB" sz="1400" dirty="0">
                          <a:effectLst/>
                        </a:rPr>
                        <a:t>Our aim in teaching science in is to embed and build on learning from EYFS by beginning to develop their ability to work more scientifically. By the end of this phase, pupils should be able to write basic methods for experiments and use some simple equipment to observe and record their findings. They should also be able to make predictions, with reasons for their ideas, before proceeding with an experiment. Pupils should be able to draw on some of their mathematical skills to create charts from data collection and use this data to draw conclusions. Pupils should be able to use a wider range of scientific vocabulary in both their class discussions and written work. We believe that learning in science develops through the experience and development of scientific concepts in incremental steps in each phase.</a:t>
                      </a:r>
                      <a:endParaRPr lang="en-GB" sz="1200" dirty="0">
                        <a:effectLst/>
                      </a:endParaRPr>
                    </a:p>
                    <a:p>
                      <a:pPr algn="l">
                        <a:lnSpc>
                          <a:spcPct val="107000"/>
                        </a:lnSpc>
                        <a:spcAft>
                          <a:spcPts val="0"/>
                        </a:spcAft>
                      </a:pPr>
                      <a:r>
                        <a:rPr lang="en-GB" sz="1400" dirty="0">
                          <a:effectLst/>
                        </a:rPr>
                        <a:t>They should also have a secure knowledge of what animals and plants need to survive and be able to classify things that are alive and those that are not. Pupils should also be able to explain in more detail the process of growing plants from seeds and bulbs, using a wider scientific vocabulary. When working with materials, pupils should be able to distinguish the difference between an object and material/s it is made from. They should also be able to conduct some simple experiments on the suitability of certain materials for different uses.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5895" marR="65895" marT="0" marB="0"/>
                </a:tc>
                <a:extLst>
                  <a:ext uri="{0D108BD9-81ED-4DB2-BD59-A6C34878D82A}">
                    <a16:rowId xmlns:a16="http://schemas.microsoft.com/office/drawing/2014/main" val="3923723883"/>
                  </a:ext>
                </a:extLst>
              </a:tr>
            </a:tbl>
          </a:graphicData>
        </a:graphic>
      </p:graphicFrame>
    </p:spTree>
    <p:extLst>
      <p:ext uri="{BB962C8B-B14F-4D97-AF65-F5344CB8AC3E}">
        <p14:creationId xmlns:p14="http://schemas.microsoft.com/office/powerpoint/2010/main" val="23499654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Data – 2023/2024</a:t>
            </a:r>
            <a:endParaRPr lang="en-GB" dirty="0"/>
          </a:p>
        </p:txBody>
      </p:sp>
      <p:sp>
        <p:nvSpPr>
          <p:cNvPr id="3" name="Content Placeholder 2"/>
          <p:cNvSpPr>
            <a:spLocks noGrp="1"/>
          </p:cNvSpPr>
          <p:nvPr>
            <p:ph idx="1"/>
          </p:nvPr>
        </p:nvSpPr>
        <p:spPr/>
        <p:txBody>
          <a:bodyPr/>
          <a:lstStyle/>
          <a:p>
            <a:r>
              <a:rPr lang="en-US" dirty="0"/>
              <a:t>In Key Stage 1 – Science data shows 88% of our children left at the expected level or above. The National Level is 82% therefore using White Rose has had an impact on our children’s Science Knowledge. </a:t>
            </a:r>
          </a:p>
          <a:p>
            <a:pPr marL="0" indent="0">
              <a:buNone/>
            </a:pPr>
            <a:endParaRPr lang="en-US" dirty="0"/>
          </a:p>
          <a:p>
            <a:r>
              <a:rPr lang="en-US" dirty="0"/>
              <a:t>In EYFS -  77% of children moved into Key Stage 1 at ARE for the Natural World. This year we have started White Rose Science in F2 as they have bought out the scheme and the impact it has had in Key Stage 1. </a:t>
            </a:r>
          </a:p>
        </p:txBody>
      </p:sp>
    </p:spTree>
    <p:extLst>
      <p:ext uri="{BB962C8B-B14F-4D97-AF65-F5344CB8AC3E}">
        <p14:creationId xmlns:p14="http://schemas.microsoft.com/office/powerpoint/2010/main" val="18121890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a:t>
            </a:r>
            <a:r>
              <a:rPr lang="en-US" dirty="0" err="1"/>
              <a:t>ordinator</a:t>
            </a:r>
            <a:r>
              <a:rPr lang="en-US" dirty="0"/>
              <a:t> CPD</a:t>
            </a:r>
            <a:endParaRPr lang="en-GB" dirty="0"/>
          </a:p>
        </p:txBody>
      </p:sp>
      <p:sp>
        <p:nvSpPr>
          <p:cNvPr id="3" name="Content Placeholder 2"/>
          <p:cNvSpPr>
            <a:spLocks noGrp="1"/>
          </p:cNvSpPr>
          <p:nvPr>
            <p:ph idx="1"/>
          </p:nvPr>
        </p:nvSpPr>
        <p:spPr/>
        <p:txBody>
          <a:bodyPr>
            <a:normAutofit/>
          </a:bodyPr>
          <a:lstStyle/>
          <a:p>
            <a:r>
              <a:rPr lang="en-US" dirty="0"/>
              <a:t>Purchased Science book from </a:t>
            </a:r>
            <a:r>
              <a:rPr lang="en-US" dirty="0" err="1"/>
              <a:t>Kirstine</a:t>
            </a:r>
            <a:r>
              <a:rPr lang="en-US" dirty="0"/>
              <a:t> </a:t>
            </a:r>
            <a:r>
              <a:rPr lang="en-US" dirty="0" err="1"/>
              <a:t>Beeley</a:t>
            </a:r>
            <a:r>
              <a:rPr lang="en-US" dirty="0"/>
              <a:t> for Ideas in EYFS for continuous provision.</a:t>
            </a:r>
          </a:p>
          <a:p>
            <a:r>
              <a:rPr lang="en-US" dirty="0"/>
              <a:t>Qualified as an Assistant Forest School Leader and working with staff in EPU to give them ideas and books to use to support them.</a:t>
            </a:r>
          </a:p>
          <a:p>
            <a:r>
              <a:rPr lang="en-US" dirty="0"/>
              <a:t>White Rose Science webinars in November to ensure I am planning correctly and using the scheme to its best. </a:t>
            </a:r>
          </a:p>
        </p:txBody>
      </p:sp>
    </p:spTree>
    <p:extLst>
      <p:ext uri="{BB962C8B-B14F-4D97-AF65-F5344CB8AC3E}">
        <p14:creationId xmlns:p14="http://schemas.microsoft.com/office/powerpoint/2010/main" val="40589969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Science in Butlers Hill</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177573219"/>
              </p:ext>
            </p:extLst>
          </p:nvPr>
        </p:nvGraphicFramePr>
        <p:xfrm>
          <a:off x="1975938" y="1539211"/>
          <a:ext cx="8509181" cy="4722479"/>
        </p:xfrm>
        <a:graphic>
          <a:graphicData uri="http://schemas.openxmlformats.org/drawingml/2006/table">
            <a:tbl>
              <a:tblPr firstRow="1" firstCol="1" bandRow="1">
                <a:tableStyleId>{69012ECD-51FC-41F1-AA8D-1B2483CD663E}</a:tableStyleId>
              </a:tblPr>
              <a:tblGrid>
                <a:gridCol w="2836703">
                  <a:extLst>
                    <a:ext uri="{9D8B030D-6E8A-4147-A177-3AD203B41FA5}">
                      <a16:colId xmlns:a16="http://schemas.microsoft.com/office/drawing/2014/main" val="3839299710"/>
                    </a:ext>
                  </a:extLst>
                </a:gridCol>
                <a:gridCol w="2835775">
                  <a:extLst>
                    <a:ext uri="{9D8B030D-6E8A-4147-A177-3AD203B41FA5}">
                      <a16:colId xmlns:a16="http://schemas.microsoft.com/office/drawing/2014/main" val="2900408564"/>
                    </a:ext>
                  </a:extLst>
                </a:gridCol>
                <a:gridCol w="2836703">
                  <a:extLst>
                    <a:ext uri="{9D8B030D-6E8A-4147-A177-3AD203B41FA5}">
                      <a16:colId xmlns:a16="http://schemas.microsoft.com/office/drawing/2014/main" val="3763384971"/>
                    </a:ext>
                  </a:extLst>
                </a:gridCol>
              </a:tblGrid>
              <a:tr h="2997955">
                <a:tc>
                  <a:txBody>
                    <a:bodyPr/>
                    <a:lstStyle/>
                    <a:p>
                      <a:pPr algn="l">
                        <a:lnSpc>
                          <a:spcPct val="107000"/>
                        </a:lnSpc>
                        <a:spcAft>
                          <a:spcPts val="0"/>
                        </a:spcAft>
                      </a:pPr>
                      <a:r>
                        <a:rPr lang="en-GB" sz="1600" b="0" u="sng" dirty="0">
                          <a:effectLst/>
                        </a:rPr>
                        <a:t>The 3C’s (aims)</a:t>
                      </a:r>
                      <a:endParaRPr lang="en-GB" sz="1400" b="0" dirty="0">
                        <a:effectLst/>
                      </a:endParaRPr>
                    </a:p>
                    <a:p>
                      <a:pPr algn="l">
                        <a:lnSpc>
                          <a:spcPct val="107000"/>
                        </a:lnSpc>
                        <a:spcAft>
                          <a:spcPts val="0"/>
                        </a:spcAft>
                      </a:pPr>
                      <a:r>
                        <a:rPr lang="en-GB" sz="1600" b="0" dirty="0">
                          <a:effectLst/>
                        </a:rPr>
                        <a:t>We are Caring</a:t>
                      </a:r>
                      <a:endParaRPr lang="en-GB" sz="1400" b="0" dirty="0">
                        <a:effectLst/>
                      </a:endParaRPr>
                    </a:p>
                    <a:p>
                      <a:pPr algn="l">
                        <a:lnSpc>
                          <a:spcPct val="107000"/>
                        </a:lnSpc>
                        <a:spcAft>
                          <a:spcPts val="0"/>
                        </a:spcAft>
                      </a:pPr>
                      <a:r>
                        <a:rPr lang="en-GB" sz="1600" b="0" dirty="0">
                          <a:effectLst/>
                        </a:rPr>
                        <a:t>We are Creative</a:t>
                      </a:r>
                      <a:endParaRPr lang="en-GB" sz="1400" b="0" dirty="0">
                        <a:effectLst/>
                      </a:endParaRPr>
                    </a:p>
                    <a:p>
                      <a:pPr algn="l">
                        <a:lnSpc>
                          <a:spcPct val="107000"/>
                        </a:lnSpc>
                        <a:spcAft>
                          <a:spcPts val="0"/>
                        </a:spcAft>
                      </a:pPr>
                      <a:r>
                        <a:rPr lang="en-GB" sz="1600" b="0" dirty="0">
                          <a:effectLst/>
                        </a:rPr>
                        <a:t>We are Confident</a:t>
                      </a:r>
                      <a:endParaRPr lang="en-GB" sz="1400" b="0" dirty="0">
                        <a:effectLst/>
                      </a:endParaRPr>
                    </a:p>
                    <a:p>
                      <a:pPr algn="l">
                        <a:lnSpc>
                          <a:spcPct val="107000"/>
                        </a:lnSpc>
                        <a:spcAft>
                          <a:spcPts val="0"/>
                        </a:spcAft>
                      </a:pPr>
                      <a:r>
                        <a:rPr lang="en-GB" sz="1600" b="0" dirty="0">
                          <a:effectLst/>
                        </a:rPr>
                        <a:t> </a:t>
                      </a:r>
                      <a:endParaRPr lang="en-GB" sz="1400" b="0" dirty="0">
                        <a:effectLst/>
                      </a:endParaRPr>
                    </a:p>
                    <a:p>
                      <a:pPr algn="l">
                        <a:lnSpc>
                          <a:spcPct val="107000"/>
                        </a:lnSpc>
                        <a:spcAft>
                          <a:spcPts val="0"/>
                        </a:spcAft>
                      </a:pPr>
                      <a:r>
                        <a:rPr lang="en-GB" sz="1600" b="0" dirty="0">
                          <a:effectLst/>
                        </a:rPr>
                        <a:t> </a:t>
                      </a:r>
                      <a:endParaRPr lang="en-GB" sz="1400" b="0" dirty="0">
                        <a:effectLst/>
                      </a:endParaRPr>
                    </a:p>
                    <a:p>
                      <a:pPr algn="l">
                        <a:lnSpc>
                          <a:spcPct val="107000"/>
                        </a:lnSpc>
                        <a:spcAft>
                          <a:spcPts val="0"/>
                        </a:spcAft>
                      </a:pPr>
                      <a:r>
                        <a:rPr lang="en-GB" sz="1600" b="0" dirty="0">
                          <a:effectLst/>
                        </a:rPr>
                        <a:t> </a:t>
                      </a:r>
                      <a:endParaRPr lang="en-GB" sz="1400" b="0" dirty="0">
                        <a:effectLst/>
                      </a:endParaRPr>
                    </a:p>
                    <a:p>
                      <a:pPr algn="l">
                        <a:lnSpc>
                          <a:spcPct val="107000"/>
                        </a:lnSpc>
                        <a:spcAft>
                          <a:spcPts val="0"/>
                        </a:spcAft>
                      </a:pPr>
                      <a:r>
                        <a:rPr lang="en-GB" sz="1600" b="0" u="sng" dirty="0">
                          <a:effectLst/>
                        </a:rPr>
                        <a:t>The 3R’s (Values)</a:t>
                      </a:r>
                      <a:endParaRPr lang="en-GB" sz="1400" b="0" dirty="0">
                        <a:effectLst/>
                      </a:endParaRPr>
                    </a:p>
                    <a:p>
                      <a:pPr algn="l">
                        <a:lnSpc>
                          <a:spcPct val="107000"/>
                        </a:lnSpc>
                        <a:spcAft>
                          <a:spcPts val="0"/>
                        </a:spcAft>
                      </a:pPr>
                      <a:r>
                        <a:rPr lang="en-GB" sz="1600" b="0" dirty="0">
                          <a:effectLst/>
                        </a:rPr>
                        <a:t>We are Respectful</a:t>
                      </a:r>
                      <a:endParaRPr lang="en-GB" sz="1400" b="0" dirty="0">
                        <a:effectLst/>
                      </a:endParaRPr>
                    </a:p>
                    <a:p>
                      <a:pPr algn="l">
                        <a:lnSpc>
                          <a:spcPct val="107000"/>
                        </a:lnSpc>
                        <a:spcAft>
                          <a:spcPts val="0"/>
                        </a:spcAft>
                      </a:pPr>
                      <a:r>
                        <a:rPr lang="en-GB" sz="1600" b="0" dirty="0">
                          <a:effectLst/>
                        </a:rPr>
                        <a:t>We are Responsible</a:t>
                      </a:r>
                      <a:endParaRPr lang="en-GB" sz="1400" b="0" dirty="0">
                        <a:effectLst/>
                      </a:endParaRPr>
                    </a:p>
                    <a:p>
                      <a:pPr algn="l">
                        <a:lnSpc>
                          <a:spcPct val="107000"/>
                        </a:lnSpc>
                        <a:spcAft>
                          <a:spcPts val="0"/>
                        </a:spcAft>
                      </a:pPr>
                      <a:r>
                        <a:rPr lang="en-GB" sz="1600" b="0" dirty="0">
                          <a:effectLst/>
                        </a:rPr>
                        <a:t>We are Resilient </a:t>
                      </a:r>
                      <a:endParaRPr lang="en-GB" sz="1400" b="0" dirty="0">
                        <a:effectLst/>
                      </a:endParaRPr>
                    </a:p>
                  </a:txBody>
                  <a:tcPr marL="68580" marR="68580" marT="0" marB="0"/>
                </a:tc>
                <a:tc>
                  <a:txBody>
                    <a:bodyPr/>
                    <a:lstStyle/>
                    <a:p>
                      <a:pPr algn="l">
                        <a:lnSpc>
                          <a:spcPct val="107000"/>
                        </a:lnSpc>
                        <a:spcAft>
                          <a:spcPts val="0"/>
                        </a:spcAft>
                      </a:pPr>
                      <a:r>
                        <a:rPr lang="en-GB" sz="1600" b="0" u="sng" dirty="0">
                          <a:effectLst/>
                        </a:rPr>
                        <a:t>Enrichment opportunities</a:t>
                      </a:r>
                      <a:r>
                        <a:rPr lang="en-GB" sz="1600" b="0" dirty="0">
                          <a:effectLst/>
                        </a:rPr>
                        <a:t> </a:t>
                      </a:r>
                      <a:endParaRPr lang="en-GB" sz="1400" b="0" dirty="0">
                        <a:effectLst/>
                      </a:endParaRPr>
                    </a:p>
                    <a:p>
                      <a:pPr marL="342900" lvl="0" indent="-342900" algn="l">
                        <a:spcAft>
                          <a:spcPts val="0"/>
                        </a:spcAft>
                        <a:buFont typeface="Symbol" panose="05050102010706020507" pitchFamily="18" charset="2"/>
                        <a:buChar char=""/>
                      </a:pPr>
                      <a:r>
                        <a:rPr lang="en-US" sz="1400" b="0" u="sng" dirty="0">
                          <a:effectLst/>
                        </a:rPr>
                        <a:t>White post farm (Nursery)</a:t>
                      </a:r>
                      <a:endParaRPr lang="en-GB" sz="1400" b="0" dirty="0">
                        <a:effectLst/>
                      </a:endParaRPr>
                    </a:p>
                    <a:p>
                      <a:pPr marL="342900" lvl="0" indent="-342900" algn="l">
                        <a:spcAft>
                          <a:spcPts val="0"/>
                        </a:spcAft>
                        <a:buFont typeface="Symbol" panose="05050102010706020507" pitchFamily="18" charset="2"/>
                        <a:buChar char=""/>
                      </a:pPr>
                      <a:r>
                        <a:rPr lang="en-US" sz="1400" b="0" u="sng" dirty="0">
                          <a:effectLst/>
                        </a:rPr>
                        <a:t>Broomhill farm (Nursery)</a:t>
                      </a:r>
                      <a:endParaRPr lang="en-GB" sz="1400" b="0" dirty="0">
                        <a:effectLst/>
                      </a:endParaRPr>
                    </a:p>
                    <a:p>
                      <a:pPr marL="342900" lvl="0" indent="-342900" algn="l">
                        <a:spcAft>
                          <a:spcPts val="0"/>
                        </a:spcAft>
                        <a:buFont typeface="Symbol" panose="05050102010706020507" pitchFamily="18" charset="2"/>
                        <a:buChar char=""/>
                      </a:pPr>
                      <a:r>
                        <a:rPr lang="en-US" sz="1400" b="0" u="sng" dirty="0">
                          <a:effectLst/>
                        </a:rPr>
                        <a:t>Jungle Jo (Foundation 2)</a:t>
                      </a:r>
                      <a:endParaRPr lang="en-GB" sz="1400" b="0" dirty="0">
                        <a:effectLst/>
                      </a:endParaRPr>
                    </a:p>
                    <a:p>
                      <a:pPr marL="342900" lvl="0" indent="-342900" algn="l">
                        <a:spcAft>
                          <a:spcPts val="0"/>
                        </a:spcAft>
                        <a:buFont typeface="Symbol" panose="05050102010706020507" pitchFamily="18" charset="2"/>
                        <a:buChar char=""/>
                      </a:pPr>
                      <a:r>
                        <a:rPr lang="en-US" sz="1400" b="0" u="sng" dirty="0">
                          <a:effectLst/>
                        </a:rPr>
                        <a:t>The Old Barn (Foundation 2)</a:t>
                      </a:r>
                      <a:endParaRPr lang="en-GB" sz="1400" b="0" dirty="0">
                        <a:effectLst/>
                      </a:endParaRPr>
                    </a:p>
                    <a:p>
                      <a:pPr marL="342900" lvl="0" indent="-342900" algn="l">
                        <a:spcAft>
                          <a:spcPts val="0"/>
                        </a:spcAft>
                        <a:buFont typeface="Symbol" panose="05050102010706020507" pitchFamily="18" charset="2"/>
                        <a:buChar char=""/>
                      </a:pPr>
                      <a:r>
                        <a:rPr lang="en-US" sz="1400" b="0" u="sng" dirty="0">
                          <a:effectLst/>
                        </a:rPr>
                        <a:t>Yorkshire wildlife park (Y1)</a:t>
                      </a:r>
                      <a:endParaRPr lang="en-GB" sz="1400" b="0" dirty="0">
                        <a:effectLst/>
                      </a:endParaRPr>
                    </a:p>
                    <a:p>
                      <a:pPr marL="342900" lvl="0" indent="-342900" algn="l">
                        <a:spcAft>
                          <a:spcPts val="0"/>
                        </a:spcAft>
                        <a:buFont typeface="Symbol" panose="05050102010706020507" pitchFamily="18" charset="2"/>
                        <a:buChar char=""/>
                      </a:pPr>
                      <a:r>
                        <a:rPr lang="en-US" sz="1400" b="0" u="sng" dirty="0">
                          <a:effectLst/>
                        </a:rPr>
                        <a:t>Sherwood Pines (Y1)</a:t>
                      </a:r>
                      <a:endParaRPr lang="en-GB" sz="1400" b="0" dirty="0">
                        <a:effectLst/>
                      </a:endParaRPr>
                    </a:p>
                    <a:p>
                      <a:pPr marL="342900" lvl="0" indent="-342900" algn="l">
                        <a:spcAft>
                          <a:spcPts val="0"/>
                        </a:spcAft>
                        <a:buFont typeface="Symbol" panose="05050102010706020507" pitchFamily="18" charset="2"/>
                        <a:buChar char=""/>
                      </a:pPr>
                      <a:r>
                        <a:rPr lang="en-US" sz="1600" b="0" u="sng" dirty="0">
                          <a:effectLst/>
                        </a:rPr>
                        <a:t>Brooke Farm (year 2)</a:t>
                      </a:r>
                      <a:endParaRPr lang="en-GB" sz="1400" b="0" dirty="0">
                        <a:effectLst/>
                      </a:endParaRPr>
                    </a:p>
                    <a:p>
                      <a:pPr marL="342900" lvl="0" indent="-342900" algn="l">
                        <a:spcAft>
                          <a:spcPts val="0"/>
                        </a:spcAft>
                        <a:buFont typeface="Symbol" panose="05050102010706020507" pitchFamily="18" charset="2"/>
                        <a:buChar char=""/>
                      </a:pPr>
                      <a:r>
                        <a:rPr lang="en-US" sz="1600" b="0" u="sng" dirty="0">
                          <a:effectLst/>
                        </a:rPr>
                        <a:t>Zoo Lab (Year 2)</a:t>
                      </a:r>
                      <a:endParaRPr lang="en-GB" sz="1400" b="0" dirty="0">
                        <a:effectLst/>
                      </a:endParaRPr>
                    </a:p>
                    <a:p>
                      <a:pPr marL="342900" lvl="0" indent="-342900" algn="l">
                        <a:spcAft>
                          <a:spcPts val="0"/>
                        </a:spcAft>
                        <a:buFont typeface="Symbol" panose="05050102010706020507" pitchFamily="18" charset="2"/>
                        <a:buChar char=""/>
                      </a:pPr>
                      <a:r>
                        <a:rPr lang="en-US" sz="1600" b="0" u="sng" dirty="0">
                          <a:effectLst/>
                        </a:rPr>
                        <a:t>Great Fire of London</a:t>
                      </a:r>
                      <a:endParaRPr lang="en-GB" sz="1400" b="0" dirty="0">
                        <a:effectLst/>
                      </a:endParaRPr>
                    </a:p>
                    <a:p>
                      <a:pPr marL="342900" marR="69215" lvl="0" indent="-342900" algn="l">
                        <a:lnSpc>
                          <a:spcPct val="107000"/>
                        </a:lnSpc>
                        <a:spcBef>
                          <a:spcPts val="50"/>
                        </a:spcBef>
                        <a:spcAft>
                          <a:spcPts val="0"/>
                        </a:spcAft>
                        <a:buFont typeface="Symbol" panose="05050102010706020507" pitchFamily="18" charset="2"/>
                        <a:buChar char=""/>
                      </a:pPr>
                      <a:r>
                        <a:rPr lang="en-US" sz="1600" b="0" u="sng" dirty="0">
                          <a:effectLst/>
                          <a:uFill>
                            <a:solidFill>
                              <a:srgbClr val="000000"/>
                            </a:solidFill>
                          </a:uFill>
                        </a:rPr>
                        <a:t>Science Tots afterschool club (F2-Y2)</a:t>
                      </a:r>
                      <a:endParaRPr lang="en-GB" sz="1400" b="0" dirty="0">
                        <a:effectLst/>
                        <a:uFill>
                          <a:solidFill>
                            <a:srgbClr val="000000"/>
                          </a:solidFill>
                        </a:uFill>
                      </a:endParaRPr>
                    </a:p>
                    <a:p>
                      <a:pPr algn="l">
                        <a:lnSpc>
                          <a:spcPct val="107000"/>
                        </a:lnSpc>
                        <a:spcAft>
                          <a:spcPts val="0"/>
                        </a:spcAft>
                      </a:pPr>
                      <a:r>
                        <a:rPr lang="en-US" sz="1600" b="0" dirty="0">
                          <a:effectLst/>
                        </a:rPr>
                        <a:t> </a:t>
                      </a:r>
                      <a:endParaRPr lang="en-GB"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0"/>
                        </a:spcAft>
                      </a:pPr>
                      <a:r>
                        <a:rPr lang="en-GB" sz="1600" b="0" u="sng" dirty="0">
                          <a:effectLst/>
                        </a:rPr>
                        <a:t>Assessment/sticky knowledge</a:t>
                      </a:r>
                      <a:endParaRPr lang="en-GB" sz="1400" b="0" dirty="0">
                        <a:effectLst/>
                      </a:endParaRPr>
                    </a:p>
                    <a:p>
                      <a:pPr marL="342900" lvl="0" indent="-342900" algn="l">
                        <a:spcAft>
                          <a:spcPts val="0"/>
                        </a:spcAft>
                        <a:buFont typeface="Symbol" panose="05050102010706020507" pitchFamily="18" charset="2"/>
                        <a:buChar char=""/>
                      </a:pPr>
                      <a:r>
                        <a:rPr lang="en-US" sz="1600" b="0" dirty="0">
                          <a:effectLst/>
                        </a:rPr>
                        <a:t>Year 1 and Year 2 – end of each Science unit to show knowledge/progression.</a:t>
                      </a:r>
                      <a:endParaRPr lang="en-GB" sz="1400" b="0" dirty="0">
                        <a:effectLst/>
                      </a:endParaRPr>
                    </a:p>
                    <a:p>
                      <a:pPr marL="342900" lvl="0" indent="-342900" algn="l">
                        <a:spcAft>
                          <a:spcPts val="0"/>
                        </a:spcAft>
                        <a:buFont typeface="Symbol" panose="05050102010706020507" pitchFamily="18" charset="2"/>
                        <a:buChar char=""/>
                      </a:pPr>
                      <a:r>
                        <a:rPr lang="en-US" sz="1600" b="0" dirty="0">
                          <a:effectLst/>
                        </a:rPr>
                        <a:t>Mini pre/post test</a:t>
                      </a:r>
                      <a:endParaRPr lang="en-GB" sz="1400" b="0" dirty="0">
                        <a:effectLst/>
                      </a:endParaRPr>
                    </a:p>
                    <a:p>
                      <a:pPr marL="342900" lvl="0" indent="-342900" algn="l">
                        <a:spcAft>
                          <a:spcPts val="0"/>
                        </a:spcAft>
                        <a:buFont typeface="Symbol" panose="05050102010706020507" pitchFamily="18" charset="2"/>
                        <a:buChar char=""/>
                      </a:pPr>
                      <a:r>
                        <a:rPr lang="en-US" sz="1600" b="0" dirty="0">
                          <a:effectLst/>
                        </a:rPr>
                        <a:t>Assessment grid to know % of children that are meeting ARE – subject leader to identify any areas where a large % of children have gaps.</a:t>
                      </a:r>
                      <a:endParaRPr lang="en-GB" sz="1400" b="0" dirty="0">
                        <a:effectLst/>
                      </a:endParaRPr>
                    </a:p>
                    <a:p>
                      <a:pPr marR="69215" algn="l">
                        <a:lnSpc>
                          <a:spcPct val="107000"/>
                        </a:lnSpc>
                        <a:spcBef>
                          <a:spcPts val="50"/>
                        </a:spcBef>
                        <a:spcAft>
                          <a:spcPts val="0"/>
                        </a:spcAft>
                      </a:pPr>
                      <a:r>
                        <a:rPr lang="en-US" sz="1600" b="0" dirty="0">
                          <a:effectLst/>
                        </a:rPr>
                        <a:t> </a:t>
                      </a:r>
                      <a:endParaRPr lang="en-GB"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97735447"/>
                  </a:ext>
                </a:extLst>
              </a:tr>
              <a:tr h="1505696">
                <a:tc>
                  <a:txBody>
                    <a:bodyPr/>
                    <a:lstStyle/>
                    <a:p>
                      <a:pPr algn="l">
                        <a:lnSpc>
                          <a:spcPct val="107000"/>
                        </a:lnSpc>
                        <a:spcAft>
                          <a:spcPts val="0"/>
                        </a:spcAft>
                      </a:pPr>
                      <a:r>
                        <a:rPr lang="en-GB" sz="1600" u="sng">
                          <a:effectLst/>
                        </a:rPr>
                        <a:t>Concepts</a:t>
                      </a:r>
                      <a:endParaRPr lang="en-GB" sz="1400">
                        <a:effectLst/>
                      </a:endParaRPr>
                    </a:p>
                    <a:p>
                      <a:pPr algn="ctr">
                        <a:lnSpc>
                          <a:spcPct val="107000"/>
                        </a:lnSpc>
                        <a:spcAft>
                          <a:spcPts val="0"/>
                        </a:spcAft>
                      </a:pPr>
                      <a:r>
                        <a:rPr lang="en-GB" sz="1400">
                          <a:effectLst/>
                        </a:rPr>
                        <a:t>Life</a:t>
                      </a:r>
                    </a:p>
                    <a:p>
                      <a:pPr algn="ctr">
                        <a:lnSpc>
                          <a:spcPct val="107000"/>
                        </a:lnSpc>
                        <a:spcAft>
                          <a:spcPts val="0"/>
                        </a:spcAft>
                      </a:pPr>
                      <a:r>
                        <a:rPr lang="en-GB" sz="1400">
                          <a:effectLst/>
                        </a:rPr>
                        <a:t>Matter</a:t>
                      </a:r>
                    </a:p>
                    <a:p>
                      <a:pPr algn="ctr">
                        <a:lnSpc>
                          <a:spcPct val="107000"/>
                        </a:lnSpc>
                        <a:spcAft>
                          <a:spcPts val="0"/>
                        </a:spcAft>
                      </a:pPr>
                      <a:r>
                        <a:rPr lang="en-GB" sz="1400">
                          <a:effectLst/>
                        </a:rPr>
                        <a:t>Habitation</a:t>
                      </a:r>
                    </a:p>
                    <a:p>
                      <a:pPr algn="l">
                        <a:lnSpc>
                          <a:spcPct val="107000"/>
                        </a:lnSpc>
                        <a:spcAft>
                          <a:spcPts val="0"/>
                        </a:spcAft>
                      </a:pPr>
                      <a:r>
                        <a:rPr lang="en-GB" sz="1400">
                          <a:effectLst/>
                        </a:rPr>
                        <a:t>              Being Scientific</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0"/>
                        </a:spcAft>
                      </a:pPr>
                      <a:r>
                        <a:rPr lang="en-GB" sz="1600" u="sng" dirty="0">
                          <a:effectLst/>
                        </a:rPr>
                        <a:t>Local community links</a:t>
                      </a:r>
                      <a:endParaRPr lang="en-GB" sz="1400" dirty="0">
                        <a:effectLst/>
                      </a:endParaRPr>
                    </a:p>
                    <a:p>
                      <a:pPr algn="l">
                        <a:lnSpc>
                          <a:spcPct val="107000"/>
                        </a:lnSpc>
                        <a:spcAft>
                          <a:spcPts val="0"/>
                        </a:spcAft>
                      </a:pPr>
                      <a:r>
                        <a:rPr lang="en-GB" sz="1600" dirty="0">
                          <a:effectLst/>
                        </a:rPr>
                        <a:t>    Titchfield Park</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0"/>
                        </a:spcAft>
                      </a:pPr>
                      <a:r>
                        <a:rPr lang="en-GB" sz="1600" u="sng" dirty="0">
                          <a:effectLst/>
                        </a:rPr>
                        <a:t>Cross Curricular Links</a:t>
                      </a:r>
                      <a:endParaRPr lang="en-GB" sz="1400" dirty="0">
                        <a:effectLst/>
                      </a:endParaRPr>
                    </a:p>
                    <a:p>
                      <a:pPr algn="ctr">
                        <a:lnSpc>
                          <a:spcPct val="107000"/>
                        </a:lnSpc>
                        <a:spcAft>
                          <a:spcPts val="0"/>
                        </a:spcAft>
                      </a:pPr>
                      <a:r>
                        <a:rPr lang="en-GB" sz="1100" dirty="0">
                          <a:effectLst/>
                        </a:rPr>
                        <a:t>Art (observational drawings)</a:t>
                      </a:r>
                      <a:endParaRPr lang="en-GB" sz="1400" dirty="0">
                        <a:effectLst/>
                      </a:endParaRPr>
                    </a:p>
                    <a:p>
                      <a:pPr algn="ctr">
                        <a:lnSpc>
                          <a:spcPct val="107000"/>
                        </a:lnSpc>
                        <a:spcAft>
                          <a:spcPts val="0"/>
                        </a:spcAft>
                      </a:pPr>
                      <a:r>
                        <a:rPr lang="en-GB" sz="1100" dirty="0">
                          <a:effectLst/>
                        </a:rPr>
                        <a:t>History Topics (Great Fire/WW1)</a:t>
                      </a:r>
                      <a:endParaRPr lang="en-GB" sz="1400" dirty="0">
                        <a:effectLst/>
                      </a:endParaRPr>
                    </a:p>
                    <a:p>
                      <a:pPr algn="ctr">
                        <a:lnSpc>
                          <a:spcPct val="107000"/>
                        </a:lnSpc>
                        <a:spcAft>
                          <a:spcPts val="0"/>
                        </a:spcAft>
                      </a:pPr>
                      <a:r>
                        <a:rPr lang="en-GB" sz="1100" dirty="0">
                          <a:effectLst/>
                        </a:rPr>
                        <a:t>Geography (Rainforests/Dinosaurs/Africa/Icy Issues</a:t>
                      </a:r>
                      <a:endParaRPr lang="en-GB" sz="1400" dirty="0">
                        <a:effectLst/>
                      </a:endParaRPr>
                    </a:p>
                    <a:p>
                      <a:pPr algn="ctr">
                        <a:lnSpc>
                          <a:spcPct val="107000"/>
                        </a:lnSpc>
                        <a:spcAft>
                          <a:spcPts val="0"/>
                        </a:spcAft>
                      </a:pPr>
                      <a:r>
                        <a:rPr lang="en-GB" sz="1100" dirty="0">
                          <a:effectLst/>
                        </a:rPr>
                        <a:t>Maths – data handling, measurements</a:t>
                      </a:r>
                      <a:endParaRPr lang="en-GB" sz="1400" dirty="0">
                        <a:effectLst/>
                      </a:endParaRPr>
                    </a:p>
                    <a:p>
                      <a:pPr marR="69215" algn="l">
                        <a:lnSpc>
                          <a:spcPct val="107000"/>
                        </a:lnSpc>
                        <a:spcBef>
                          <a:spcPts val="50"/>
                        </a:spcBef>
                        <a:spcAft>
                          <a:spcPts val="0"/>
                        </a:spcAft>
                      </a:pPr>
                      <a:r>
                        <a:rPr lang="en-GB" sz="1100" dirty="0">
                          <a:effectLst/>
                        </a:rPr>
                        <a:t>                 PSHE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53826710"/>
                  </a:ext>
                </a:extLst>
              </a:tr>
            </a:tbl>
          </a:graphicData>
        </a:graphic>
      </p:graphicFrame>
    </p:spTree>
    <p:extLst>
      <p:ext uri="{BB962C8B-B14F-4D97-AF65-F5344CB8AC3E}">
        <p14:creationId xmlns:p14="http://schemas.microsoft.com/office/powerpoint/2010/main" val="23251549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Life – Plants </a:t>
            </a:r>
            <a:endParaRPr lang="en-GB" dirty="0"/>
          </a:p>
        </p:txBody>
      </p:sp>
      <p:pic>
        <p:nvPicPr>
          <p:cNvPr id="4" name="Content Placeholder 3"/>
          <p:cNvPicPr>
            <a:picLocks noGrp="1" noChangeAspect="1"/>
          </p:cNvPicPr>
          <p:nvPr>
            <p:ph idx="1"/>
          </p:nvPr>
        </p:nvPicPr>
        <p:blipFill>
          <a:blip r:embed="rId2"/>
          <a:stretch>
            <a:fillRect/>
          </a:stretch>
        </p:blipFill>
        <p:spPr>
          <a:xfrm>
            <a:off x="216105" y="992778"/>
            <a:ext cx="4833137" cy="2908663"/>
          </a:xfrm>
          <a:prstGeom prst="rect">
            <a:avLst/>
          </a:prstGeom>
        </p:spPr>
      </p:pic>
      <p:pic>
        <p:nvPicPr>
          <p:cNvPr id="5" name="Picture 4"/>
          <p:cNvPicPr>
            <a:picLocks noChangeAspect="1"/>
          </p:cNvPicPr>
          <p:nvPr/>
        </p:nvPicPr>
        <p:blipFill>
          <a:blip r:embed="rId3"/>
          <a:stretch>
            <a:fillRect/>
          </a:stretch>
        </p:blipFill>
        <p:spPr>
          <a:xfrm>
            <a:off x="216105" y="3811973"/>
            <a:ext cx="4895826" cy="2931462"/>
          </a:xfrm>
          <a:prstGeom prst="rect">
            <a:avLst/>
          </a:prstGeom>
        </p:spPr>
      </p:pic>
      <p:pic>
        <p:nvPicPr>
          <p:cNvPr id="6" name="Picture 5"/>
          <p:cNvPicPr>
            <a:picLocks noChangeAspect="1"/>
          </p:cNvPicPr>
          <p:nvPr/>
        </p:nvPicPr>
        <p:blipFill>
          <a:blip r:embed="rId4"/>
          <a:stretch>
            <a:fillRect/>
          </a:stretch>
        </p:blipFill>
        <p:spPr>
          <a:xfrm>
            <a:off x="6293888" y="859767"/>
            <a:ext cx="4828375" cy="2952206"/>
          </a:xfrm>
          <a:prstGeom prst="rect">
            <a:avLst/>
          </a:prstGeom>
        </p:spPr>
      </p:pic>
      <p:pic>
        <p:nvPicPr>
          <p:cNvPr id="7" name="Picture 6"/>
          <p:cNvPicPr>
            <a:picLocks noChangeAspect="1"/>
          </p:cNvPicPr>
          <p:nvPr/>
        </p:nvPicPr>
        <p:blipFill>
          <a:blip r:embed="rId5"/>
          <a:stretch>
            <a:fillRect/>
          </a:stretch>
        </p:blipFill>
        <p:spPr>
          <a:xfrm>
            <a:off x="6293888" y="3811973"/>
            <a:ext cx="4831312" cy="3046027"/>
          </a:xfrm>
          <a:prstGeom prst="rect">
            <a:avLst/>
          </a:prstGeom>
        </p:spPr>
      </p:pic>
    </p:spTree>
    <p:extLst>
      <p:ext uri="{BB962C8B-B14F-4D97-AF65-F5344CB8AC3E}">
        <p14:creationId xmlns:p14="http://schemas.microsoft.com/office/powerpoint/2010/main" val="5445425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Long Term Plan EYFS</a:t>
            </a:r>
          </a:p>
        </p:txBody>
      </p:sp>
      <p:graphicFrame>
        <p:nvGraphicFramePr>
          <p:cNvPr id="4" name="Content Placeholder 2" descr="Horizontal bullet list showing 3 groups arranged adjacent to one another and bullet points are present under each group"/>
          <p:cNvGraphicFramePr>
            <a:graphicFrameLocks noGrp="1"/>
          </p:cNvGraphicFramePr>
          <p:nvPr>
            <p:ph idx="1"/>
            <p:extLst>
              <p:ext uri="{D42A27DB-BD31-4B8C-83A1-F6EECF244321}">
                <p14:modId xmlns:p14="http://schemas.microsoft.com/office/powerpoint/2010/main" val="4050920948"/>
              </p:ext>
            </p:extLst>
          </p:nvPr>
        </p:nvGraphicFramePr>
        <p:xfrm>
          <a:off x="1066800" y="1663337"/>
          <a:ext cx="10602686" cy="45088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Table 2"/>
          <p:cNvGraphicFramePr>
            <a:graphicFrameLocks noGrp="1"/>
          </p:cNvGraphicFramePr>
          <p:nvPr>
            <p:extLst>
              <p:ext uri="{D42A27DB-BD31-4B8C-83A1-F6EECF244321}">
                <p14:modId xmlns:p14="http://schemas.microsoft.com/office/powerpoint/2010/main" val="656668216"/>
              </p:ext>
            </p:extLst>
          </p:nvPr>
        </p:nvGraphicFramePr>
        <p:xfrm>
          <a:off x="95793" y="1531499"/>
          <a:ext cx="11817532" cy="3359906"/>
        </p:xfrm>
        <a:graphic>
          <a:graphicData uri="http://schemas.openxmlformats.org/drawingml/2006/table">
            <a:tbl>
              <a:tblPr firstRow="1" bandRow="1">
                <a:tableStyleId>{69012ECD-51FC-41F1-AA8D-1B2483CD663E}</a:tableStyleId>
              </a:tblPr>
              <a:tblGrid>
                <a:gridCol w="1849309">
                  <a:extLst>
                    <a:ext uri="{9D8B030D-6E8A-4147-A177-3AD203B41FA5}">
                      <a16:colId xmlns:a16="http://schemas.microsoft.com/office/drawing/2014/main" val="4088958216"/>
                    </a:ext>
                  </a:extLst>
                </a:gridCol>
                <a:gridCol w="1527128">
                  <a:extLst>
                    <a:ext uri="{9D8B030D-6E8A-4147-A177-3AD203B41FA5}">
                      <a16:colId xmlns:a16="http://schemas.microsoft.com/office/drawing/2014/main" val="101712744"/>
                    </a:ext>
                  </a:extLst>
                </a:gridCol>
                <a:gridCol w="1688219">
                  <a:extLst>
                    <a:ext uri="{9D8B030D-6E8A-4147-A177-3AD203B41FA5}">
                      <a16:colId xmlns:a16="http://schemas.microsoft.com/office/drawing/2014/main" val="2003937991"/>
                    </a:ext>
                  </a:extLst>
                </a:gridCol>
                <a:gridCol w="1688219">
                  <a:extLst>
                    <a:ext uri="{9D8B030D-6E8A-4147-A177-3AD203B41FA5}">
                      <a16:colId xmlns:a16="http://schemas.microsoft.com/office/drawing/2014/main" val="602187564"/>
                    </a:ext>
                  </a:extLst>
                </a:gridCol>
                <a:gridCol w="1688219">
                  <a:extLst>
                    <a:ext uri="{9D8B030D-6E8A-4147-A177-3AD203B41FA5}">
                      <a16:colId xmlns:a16="http://schemas.microsoft.com/office/drawing/2014/main" val="1368825573"/>
                    </a:ext>
                  </a:extLst>
                </a:gridCol>
                <a:gridCol w="1688219">
                  <a:extLst>
                    <a:ext uri="{9D8B030D-6E8A-4147-A177-3AD203B41FA5}">
                      <a16:colId xmlns:a16="http://schemas.microsoft.com/office/drawing/2014/main" val="42972374"/>
                    </a:ext>
                  </a:extLst>
                </a:gridCol>
                <a:gridCol w="1688219">
                  <a:extLst>
                    <a:ext uri="{9D8B030D-6E8A-4147-A177-3AD203B41FA5}">
                      <a16:colId xmlns:a16="http://schemas.microsoft.com/office/drawing/2014/main" val="334835725"/>
                    </a:ext>
                  </a:extLst>
                </a:gridCol>
              </a:tblGrid>
              <a:tr h="691124">
                <a:tc>
                  <a:txBody>
                    <a:bodyPr/>
                    <a:lstStyle/>
                    <a:p>
                      <a:r>
                        <a:rPr lang="en-US" b="0" dirty="0"/>
                        <a:t>Understanding</a:t>
                      </a:r>
                      <a:r>
                        <a:rPr lang="en-US" b="0" baseline="0" dirty="0"/>
                        <a:t> of the World</a:t>
                      </a:r>
                      <a:endParaRPr lang="en-GB" b="0" dirty="0"/>
                    </a:p>
                  </a:txBody>
                  <a:tcPr/>
                </a:tc>
                <a:tc>
                  <a:txBody>
                    <a:bodyPr/>
                    <a:lstStyle/>
                    <a:p>
                      <a:r>
                        <a:rPr lang="en-US" b="0" dirty="0"/>
                        <a:t>Autumn 1</a:t>
                      </a:r>
                      <a:endParaRPr lang="en-GB" b="0" dirty="0"/>
                    </a:p>
                  </a:txBody>
                  <a:tcPr/>
                </a:tc>
                <a:tc>
                  <a:txBody>
                    <a:bodyPr/>
                    <a:lstStyle/>
                    <a:p>
                      <a:r>
                        <a:rPr lang="en-US" b="0" dirty="0"/>
                        <a:t>Autumn 2</a:t>
                      </a:r>
                      <a:endParaRPr lang="en-GB" b="0" dirty="0"/>
                    </a:p>
                  </a:txBody>
                  <a:tcPr/>
                </a:tc>
                <a:tc>
                  <a:txBody>
                    <a:bodyPr/>
                    <a:lstStyle/>
                    <a:p>
                      <a:r>
                        <a:rPr lang="en-US" b="0" dirty="0"/>
                        <a:t>Spring 1</a:t>
                      </a:r>
                      <a:endParaRPr lang="en-GB" b="0" dirty="0"/>
                    </a:p>
                  </a:txBody>
                  <a:tcPr/>
                </a:tc>
                <a:tc>
                  <a:txBody>
                    <a:bodyPr/>
                    <a:lstStyle/>
                    <a:p>
                      <a:r>
                        <a:rPr lang="en-US" b="0" dirty="0"/>
                        <a:t>Spring</a:t>
                      </a:r>
                      <a:r>
                        <a:rPr lang="en-US" b="0" baseline="0" dirty="0"/>
                        <a:t> 2</a:t>
                      </a:r>
                      <a:endParaRPr lang="en-GB" b="0" dirty="0"/>
                    </a:p>
                  </a:txBody>
                  <a:tcPr/>
                </a:tc>
                <a:tc>
                  <a:txBody>
                    <a:bodyPr/>
                    <a:lstStyle/>
                    <a:p>
                      <a:r>
                        <a:rPr lang="en-US" b="0" dirty="0"/>
                        <a:t>Summer 1</a:t>
                      </a:r>
                      <a:endParaRPr lang="en-GB" b="0" dirty="0"/>
                    </a:p>
                  </a:txBody>
                  <a:tcPr/>
                </a:tc>
                <a:tc>
                  <a:txBody>
                    <a:bodyPr/>
                    <a:lstStyle/>
                    <a:p>
                      <a:r>
                        <a:rPr lang="en-US" b="0" dirty="0"/>
                        <a:t>Summer 2</a:t>
                      </a:r>
                      <a:endParaRPr lang="en-GB" b="0" dirty="0"/>
                    </a:p>
                  </a:txBody>
                  <a:tcPr/>
                </a:tc>
                <a:extLst>
                  <a:ext uri="{0D108BD9-81ED-4DB2-BD59-A6C34878D82A}">
                    <a16:rowId xmlns:a16="http://schemas.microsoft.com/office/drawing/2014/main" val="3465847178"/>
                  </a:ext>
                </a:extLst>
              </a:tr>
              <a:tr h="1038864">
                <a:tc>
                  <a:txBody>
                    <a:bodyPr/>
                    <a:lstStyle/>
                    <a:p>
                      <a:r>
                        <a:rPr lang="en-US" dirty="0"/>
                        <a:t>Nursery</a:t>
                      </a:r>
                      <a:endParaRPr lang="en-GB" dirty="0"/>
                    </a:p>
                  </a:txBody>
                  <a:tcPr/>
                </a:tc>
                <a:tc>
                  <a:txBody>
                    <a:bodyPr/>
                    <a:lstStyle/>
                    <a:p>
                      <a:r>
                        <a:rPr lang="en-GB" sz="1100" dirty="0">
                          <a:effectLst/>
                          <a:latin typeface="+mn-lt"/>
                        </a:rPr>
                        <a:t>* Exploring materials</a:t>
                      </a:r>
                    </a:p>
                  </a:txBody>
                  <a:tcPr marL="43180" marR="43180" marT="0" marB="0" anchor="ctr"/>
                </a:tc>
                <a:tc>
                  <a:txBody>
                    <a:bodyPr/>
                    <a:lstStyle/>
                    <a:p>
                      <a:r>
                        <a:rPr lang="en-GB" sz="1100" dirty="0">
                          <a:effectLst/>
                          <a:latin typeface="+mn-lt"/>
                        </a:rPr>
                        <a:t>* Exploring lives of themselves and others, </a:t>
                      </a:r>
                      <a:r>
                        <a:rPr lang="en-GB" sz="1100" dirty="0" err="1">
                          <a:effectLst/>
                          <a:latin typeface="+mn-lt"/>
                        </a:rPr>
                        <a:t>inc</a:t>
                      </a:r>
                      <a:r>
                        <a:rPr lang="en-GB" sz="1100" dirty="0">
                          <a:effectLst/>
                          <a:latin typeface="+mn-lt"/>
                        </a:rPr>
                        <a:t> what they see (cultural)</a:t>
                      </a:r>
                    </a:p>
                  </a:txBody>
                  <a:tcPr marL="43180" marR="43180" marT="0" marB="0" anchor="ctr"/>
                </a:tc>
                <a:tc>
                  <a:txBody>
                    <a:bodyPr/>
                    <a:lstStyle/>
                    <a:p>
                      <a:r>
                        <a:rPr lang="en-GB" sz="1100" dirty="0">
                          <a:effectLst/>
                          <a:latin typeface="+mn-lt"/>
                        </a:rPr>
                        <a:t>* Exploring lives of themselves and others - occupations</a:t>
                      </a:r>
                    </a:p>
                  </a:txBody>
                  <a:tcPr marL="43180" marR="43180" marT="0" marB="0" anchor="ctr"/>
                </a:tc>
                <a:tc>
                  <a:txBody>
                    <a:bodyPr/>
                    <a:lstStyle/>
                    <a:p>
                      <a:r>
                        <a:rPr lang="en-GB" sz="1100" dirty="0">
                          <a:effectLst/>
                          <a:latin typeface="+mn-lt"/>
                        </a:rPr>
                        <a:t>* Explore materials &amp; changes &amp; forces</a:t>
                      </a:r>
                    </a:p>
                  </a:txBody>
                  <a:tcPr marL="43180" marR="43180" marT="0" marB="0" anchor="ctr"/>
                </a:tc>
                <a:tc>
                  <a:txBody>
                    <a:bodyPr/>
                    <a:lstStyle/>
                    <a:p>
                      <a:r>
                        <a:rPr lang="en-GB" sz="1100" dirty="0">
                          <a:effectLst/>
                          <a:latin typeface="+mn-lt"/>
                        </a:rPr>
                        <a:t>* Exploring Life cycles &amp; caring</a:t>
                      </a:r>
                    </a:p>
                  </a:txBody>
                  <a:tcPr marL="43180" marR="43180" marT="0" marB="0" anchor="ctr"/>
                </a:tc>
                <a:tc>
                  <a:txBody>
                    <a:bodyPr/>
                    <a:lstStyle/>
                    <a:p>
                      <a:r>
                        <a:rPr lang="en-GB" sz="1100" dirty="0">
                          <a:effectLst/>
                          <a:latin typeface="+mn-lt"/>
                        </a:rPr>
                        <a:t>* Exploring Countries</a:t>
                      </a:r>
                    </a:p>
                  </a:txBody>
                  <a:tcPr marL="43180" marR="43180" marT="0" marB="0" anchor="ctr"/>
                </a:tc>
                <a:extLst>
                  <a:ext uri="{0D108BD9-81ED-4DB2-BD59-A6C34878D82A}">
                    <a16:rowId xmlns:a16="http://schemas.microsoft.com/office/drawing/2014/main" val="1386921646"/>
                  </a:ext>
                </a:extLst>
              </a:tr>
              <a:tr h="1546131">
                <a:tc>
                  <a:txBody>
                    <a:bodyPr/>
                    <a:lstStyle/>
                    <a:p>
                      <a:r>
                        <a:rPr lang="en-US" dirty="0"/>
                        <a:t>F2</a:t>
                      </a:r>
                      <a:endParaRPr lang="en-GB" dirty="0"/>
                    </a:p>
                  </a:txBody>
                  <a:tcPr/>
                </a:tc>
                <a:tc>
                  <a:txBody>
                    <a:bodyPr/>
                    <a:lstStyle/>
                    <a:p>
                      <a:pPr algn="l">
                        <a:lnSpc>
                          <a:spcPct val="107000"/>
                        </a:lnSpc>
                        <a:spcAft>
                          <a:spcPts val="800"/>
                        </a:spcAft>
                        <a:tabLst>
                          <a:tab pos="3242945" algn="l"/>
                        </a:tabLst>
                      </a:pPr>
                      <a:r>
                        <a:rPr lang="en-GB" sz="1050" b="0" dirty="0">
                          <a:solidFill>
                            <a:schemeClr val="tx1"/>
                          </a:solidFill>
                          <a:effectLst/>
                          <a:latin typeface="+mn-lt"/>
                          <a:ea typeface="Times New Roman" panose="02020603050405020304" pitchFamily="18" charset="0"/>
                          <a:cs typeface="Arial" panose="020B0604020202020204" pitchFamily="34" charset="0"/>
                        </a:rPr>
                        <a:t>Focus on Autumn/Winter garden area in F2 playground &amp; forest school area</a:t>
                      </a:r>
                    </a:p>
                    <a:p>
                      <a:pPr algn="l">
                        <a:lnSpc>
                          <a:spcPct val="107000"/>
                        </a:lnSpc>
                        <a:spcAft>
                          <a:spcPts val="800"/>
                        </a:spcAft>
                        <a:tabLst>
                          <a:tab pos="3242945" algn="l"/>
                        </a:tabLst>
                      </a:pPr>
                      <a:r>
                        <a:rPr lang="en-US" sz="1050" b="0" dirty="0">
                          <a:solidFill>
                            <a:schemeClr val="tx1"/>
                          </a:solidFill>
                          <a:effectLst/>
                          <a:latin typeface="+mn-lt"/>
                          <a:ea typeface="Calibri" panose="020F0502020204030204" pitchFamily="34" charset="0"/>
                          <a:cs typeface="Arial" panose="020B0604020202020204" pitchFamily="34" charset="0"/>
                        </a:rPr>
                        <a:t>Materials linked to 3 little pigs (all about me families</a:t>
                      </a:r>
                      <a:endParaRPr lang="en-GB" sz="1400" b="0" dirty="0">
                        <a:solidFill>
                          <a:schemeClr val="tx1"/>
                        </a:solidFill>
                        <a:effectLst/>
                        <a:latin typeface="+mn-lt"/>
                        <a:ea typeface="Calibri" panose="020F0502020204030204" pitchFamily="34" charset="0"/>
                        <a:cs typeface="Times New Roman" panose="02020603050405020304" pitchFamily="18" charset="0"/>
                      </a:endParaRPr>
                    </a:p>
                  </a:txBody>
                  <a:tcPr marL="114300" marR="114300" marT="0" marB="0"/>
                </a:tc>
                <a:tc>
                  <a:txBody>
                    <a:bodyPr/>
                    <a:lstStyle/>
                    <a:p>
                      <a:pPr algn="l">
                        <a:lnSpc>
                          <a:spcPct val="107000"/>
                        </a:lnSpc>
                        <a:spcAft>
                          <a:spcPts val="800"/>
                        </a:spcAft>
                        <a:tabLst>
                          <a:tab pos="3242945" algn="l"/>
                        </a:tabLst>
                      </a:pPr>
                      <a:r>
                        <a:rPr lang="en-GB" sz="1050" b="0" dirty="0">
                          <a:solidFill>
                            <a:schemeClr val="tx1"/>
                          </a:solidFill>
                          <a:effectLst/>
                          <a:latin typeface="+mn-lt"/>
                          <a:ea typeface="Times New Roman" panose="02020603050405020304" pitchFamily="18" charset="0"/>
                          <a:cs typeface="Arial" panose="020B0604020202020204" pitchFamily="34" charset="0"/>
                        </a:rPr>
                        <a:t>Focus on Autumn garden area in F2 playground &amp; forest school area</a:t>
                      </a:r>
                    </a:p>
                    <a:p>
                      <a:pPr algn="l">
                        <a:lnSpc>
                          <a:spcPct val="107000"/>
                        </a:lnSpc>
                        <a:spcAft>
                          <a:spcPts val="800"/>
                        </a:spcAft>
                        <a:tabLst>
                          <a:tab pos="3242945" algn="l"/>
                        </a:tabLst>
                      </a:pPr>
                      <a:r>
                        <a:rPr lang="en-GB" sz="1050" b="0" dirty="0">
                          <a:solidFill>
                            <a:schemeClr val="tx1"/>
                          </a:solidFill>
                          <a:effectLst/>
                          <a:latin typeface="+mn-lt"/>
                          <a:ea typeface="Times New Roman" panose="02020603050405020304" pitchFamily="18" charset="0"/>
                          <a:cs typeface="Arial" panose="020B0604020202020204" pitchFamily="34" charset="0"/>
                        </a:rPr>
                        <a:t>changing state of matter (gingerbread man)/</a:t>
                      </a:r>
                      <a:r>
                        <a:rPr lang="en-GB" sz="1050" b="0" baseline="0" dirty="0">
                          <a:solidFill>
                            <a:schemeClr val="tx1"/>
                          </a:solidFill>
                          <a:effectLst/>
                          <a:latin typeface="+mn-lt"/>
                          <a:ea typeface="Times New Roman" panose="02020603050405020304" pitchFamily="18" charset="0"/>
                          <a:cs typeface="Arial" panose="020B0604020202020204" pitchFamily="34" charset="0"/>
                        </a:rPr>
                        <a:t> </a:t>
                      </a:r>
                    </a:p>
                    <a:p>
                      <a:pPr algn="l">
                        <a:lnSpc>
                          <a:spcPct val="107000"/>
                        </a:lnSpc>
                        <a:spcAft>
                          <a:spcPts val="800"/>
                        </a:spcAft>
                        <a:tabLst>
                          <a:tab pos="3242945" algn="l"/>
                        </a:tabLst>
                      </a:pPr>
                      <a:r>
                        <a:rPr lang="en-US" sz="1050" b="0" baseline="0" dirty="0">
                          <a:solidFill>
                            <a:schemeClr val="tx1"/>
                          </a:solidFill>
                          <a:effectLst/>
                          <a:latin typeface="+mn-lt"/>
                          <a:ea typeface="Calibri" panose="020F0502020204030204" pitchFamily="34" charset="0"/>
                          <a:cs typeface="Arial" panose="020B0604020202020204" pitchFamily="34" charset="0"/>
                        </a:rPr>
                        <a:t>Ice or snow melting</a:t>
                      </a:r>
                      <a:endParaRPr lang="en-GB" sz="1400" b="0" dirty="0">
                        <a:solidFill>
                          <a:schemeClr val="tx1"/>
                        </a:solidFill>
                        <a:effectLst/>
                        <a:latin typeface="+mn-lt"/>
                        <a:ea typeface="Calibri" panose="020F0502020204030204" pitchFamily="34" charset="0"/>
                        <a:cs typeface="Times New Roman" panose="02020603050405020304" pitchFamily="18" charset="0"/>
                      </a:endParaRPr>
                    </a:p>
                  </a:txBody>
                  <a:tcPr marL="114300" marR="114300" marT="0" marB="0"/>
                </a:tc>
                <a:tc>
                  <a:txBody>
                    <a:bodyPr/>
                    <a:lstStyle/>
                    <a:p>
                      <a:pPr algn="l">
                        <a:lnSpc>
                          <a:spcPct val="107000"/>
                        </a:lnSpc>
                        <a:spcAft>
                          <a:spcPts val="0"/>
                        </a:spcAft>
                        <a:tabLst>
                          <a:tab pos="3242945" algn="l"/>
                        </a:tabLst>
                      </a:pPr>
                      <a:r>
                        <a:rPr lang="en-US" sz="1050" dirty="0">
                          <a:effectLst/>
                          <a:latin typeface="+mn-lt"/>
                          <a:ea typeface="Calibri" panose="020F0502020204030204" pitchFamily="34" charset="0"/>
                          <a:cs typeface="Times New Roman" panose="02020603050405020304" pitchFamily="18" charset="0"/>
                        </a:rPr>
                        <a:t>Focus on winter garden area in F2 and</a:t>
                      </a:r>
                      <a:r>
                        <a:rPr lang="en-US" sz="1050" baseline="0" dirty="0">
                          <a:effectLst/>
                          <a:latin typeface="+mn-lt"/>
                          <a:ea typeface="Calibri" panose="020F0502020204030204" pitchFamily="34" charset="0"/>
                          <a:cs typeface="Times New Roman" panose="02020603050405020304" pitchFamily="18" charset="0"/>
                        </a:rPr>
                        <a:t> Forest school Area</a:t>
                      </a:r>
                    </a:p>
                    <a:p>
                      <a:pPr algn="l">
                        <a:lnSpc>
                          <a:spcPct val="107000"/>
                        </a:lnSpc>
                        <a:spcAft>
                          <a:spcPts val="0"/>
                        </a:spcAft>
                        <a:tabLst>
                          <a:tab pos="3242945" algn="l"/>
                        </a:tabLst>
                      </a:pPr>
                      <a:endParaRPr lang="en-US" sz="1050" baseline="0" dirty="0">
                        <a:effectLst/>
                        <a:latin typeface="+mn-lt"/>
                        <a:ea typeface="Calibri" panose="020F0502020204030204" pitchFamily="34" charset="0"/>
                        <a:cs typeface="Times New Roman" panose="02020603050405020304" pitchFamily="18" charset="0"/>
                      </a:endParaRPr>
                    </a:p>
                    <a:p>
                      <a:pPr algn="l">
                        <a:lnSpc>
                          <a:spcPct val="107000"/>
                        </a:lnSpc>
                        <a:spcAft>
                          <a:spcPts val="0"/>
                        </a:spcAft>
                        <a:tabLst>
                          <a:tab pos="3242945" algn="l"/>
                        </a:tabLst>
                      </a:pPr>
                      <a:r>
                        <a:rPr lang="en-US" sz="1050" baseline="0" dirty="0">
                          <a:effectLst/>
                          <a:latin typeface="+mn-lt"/>
                          <a:ea typeface="Calibri" panose="020F0502020204030204" pitchFamily="34" charset="0"/>
                          <a:cs typeface="Times New Roman" panose="02020603050405020304" pitchFamily="18" charset="0"/>
                        </a:rPr>
                        <a:t>Changing state of Matter ice/snow melting</a:t>
                      </a:r>
                      <a:endParaRPr lang="en-GB" sz="1050" dirty="0">
                        <a:effectLst/>
                        <a:latin typeface="+mn-lt"/>
                        <a:ea typeface="Calibri" panose="020F0502020204030204" pitchFamily="34" charset="0"/>
                        <a:cs typeface="Times New Roman" panose="02020603050405020304" pitchFamily="18" charset="0"/>
                      </a:endParaRPr>
                    </a:p>
                  </a:txBody>
                  <a:tcPr marL="28575" marR="28575" marT="0" marB="0"/>
                </a:tc>
                <a:tc>
                  <a:txBody>
                    <a:bodyPr/>
                    <a:lstStyle/>
                    <a:p>
                      <a:pPr algn="l">
                        <a:lnSpc>
                          <a:spcPct val="107000"/>
                        </a:lnSpc>
                        <a:spcAft>
                          <a:spcPts val="800"/>
                        </a:spcAft>
                        <a:tabLst>
                          <a:tab pos="3242945" algn="l"/>
                        </a:tabLst>
                      </a:pPr>
                      <a:r>
                        <a:rPr lang="en-GB" sz="1050" b="0" dirty="0">
                          <a:solidFill>
                            <a:schemeClr val="tx1"/>
                          </a:solidFill>
                          <a:effectLst/>
                          <a:latin typeface="+mn-lt"/>
                          <a:ea typeface="Times New Roman" panose="02020603050405020304" pitchFamily="18" charset="0"/>
                          <a:cs typeface="Arial" panose="020B0604020202020204" pitchFamily="34" charset="0"/>
                        </a:rPr>
                        <a:t>Focus Spring, growing vegetables, trip to a working farm to identify and pick  (old Barn Farm)</a:t>
                      </a:r>
                    </a:p>
                    <a:p>
                      <a:pPr algn="l">
                        <a:lnSpc>
                          <a:spcPct val="107000"/>
                        </a:lnSpc>
                        <a:spcAft>
                          <a:spcPts val="800"/>
                        </a:spcAft>
                        <a:tabLst>
                          <a:tab pos="3242945" algn="l"/>
                        </a:tabLst>
                      </a:pPr>
                      <a:r>
                        <a:rPr lang="en-US" sz="1050" b="0" dirty="0">
                          <a:solidFill>
                            <a:schemeClr val="tx1"/>
                          </a:solidFill>
                          <a:effectLst/>
                          <a:latin typeface="+mn-lt"/>
                          <a:ea typeface="Calibri" panose="020F0502020204030204" pitchFamily="34" charset="0"/>
                          <a:cs typeface="Arial" panose="020B0604020202020204" pitchFamily="34" charset="0"/>
                        </a:rPr>
                        <a:t>Changing state of matter – cooking vegetables/making Easter nests</a:t>
                      </a:r>
                      <a:endParaRPr lang="en-GB" sz="1400" b="0" dirty="0">
                        <a:solidFill>
                          <a:schemeClr val="tx1"/>
                        </a:solidFill>
                        <a:effectLst/>
                        <a:latin typeface="+mn-lt"/>
                        <a:ea typeface="Calibri" panose="020F0502020204030204" pitchFamily="34" charset="0"/>
                        <a:cs typeface="Times New Roman" panose="02020603050405020304" pitchFamily="18" charset="0"/>
                      </a:endParaRPr>
                    </a:p>
                  </a:txBody>
                  <a:tcPr marL="114300" marR="114300" marT="0" marB="0"/>
                </a:tc>
                <a:tc>
                  <a:txBody>
                    <a:bodyPr/>
                    <a:lstStyle/>
                    <a:p>
                      <a:pPr algn="l">
                        <a:lnSpc>
                          <a:spcPct val="107000"/>
                        </a:lnSpc>
                        <a:spcAft>
                          <a:spcPts val="800"/>
                        </a:spcAft>
                        <a:tabLst>
                          <a:tab pos="3242945" algn="l"/>
                        </a:tabLst>
                      </a:pPr>
                      <a:r>
                        <a:rPr lang="en-GB" sz="1050" b="0" dirty="0">
                          <a:solidFill>
                            <a:schemeClr val="tx1"/>
                          </a:solidFill>
                          <a:effectLst/>
                          <a:latin typeface="SassoonPrimaryInfant" pitchFamily="2" charset="0"/>
                          <a:ea typeface="Times New Roman" panose="02020603050405020304" pitchFamily="18" charset="0"/>
                          <a:cs typeface="Arial" panose="020B0604020202020204" pitchFamily="34" charset="0"/>
                        </a:rPr>
                        <a:t>Focus Summer, common British </a:t>
                      </a:r>
                      <a:r>
                        <a:rPr lang="en-GB" sz="1050" b="0" dirty="0" err="1">
                          <a:solidFill>
                            <a:schemeClr val="tx1"/>
                          </a:solidFill>
                          <a:effectLst/>
                          <a:latin typeface="SassoonPrimaryInfant" pitchFamily="2" charset="0"/>
                          <a:ea typeface="Times New Roman" panose="02020603050405020304" pitchFamily="18" charset="0"/>
                          <a:cs typeface="Arial" panose="020B0604020202020204" pitchFamily="34" charset="0"/>
                        </a:rPr>
                        <a:t>minibeasts</a:t>
                      </a:r>
                      <a:r>
                        <a:rPr lang="en-GB" sz="1050" b="0" dirty="0">
                          <a:solidFill>
                            <a:schemeClr val="tx1"/>
                          </a:solidFill>
                          <a:effectLst/>
                          <a:latin typeface="SassoonPrimaryInfant" pitchFamily="2" charset="0"/>
                          <a:ea typeface="Times New Roman" panose="02020603050405020304" pitchFamily="18" charset="0"/>
                          <a:cs typeface="Arial" panose="020B0604020202020204" pitchFamily="34" charset="0"/>
                        </a:rPr>
                        <a:t> and their habitats, lifecycle of a ladybird </a:t>
                      </a:r>
                    </a:p>
                    <a:p>
                      <a:pPr algn="l">
                        <a:lnSpc>
                          <a:spcPct val="107000"/>
                        </a:lnSpc>
                        <a:spcAft>
                          <a:spcPts val="800"/>
                        </a:spcAft>
                        <a:tabLst>
                          <a:tab pos="3242945" algn="l"/>
                        </a:tabLst>
                      </a:pPr>
                      <a:endParaRPr lang="en-US" sz="1050" b="0" dirty="0">
                        <a:solidFill>
                          <a:schemeClr val="tx1"/>
                        </a:solidFill>
                        <a:effectLst/>
                        <a:latin typeface="SassoonPrimaryInfant" pitchFamily="2" charset="0"/>
                        <a:ea typeface="Calibri" panose="020F0502020204030204" pitchFamily="34" charset="0"/>
                        <a:cs typeface="Arial" panose="020B0604020202020204" pitchFamily="34" charset="0"/>
                      </a:endParaRPr>
                    </a:p>
                    <a:p>
                      <a:pPr algn="l">
                        <a:lnSpc>
                          <a:spcPct val="107000"/>
                        </a:lnSpc>
                        <a:spcAft>
                          <a:spcPts val="800"/>
                        </a:spcAft>
                        <a:tabLst>
                          <a:tab pos="3242945" algn="l"/>
                        </a:tabLst>
                      </a:pPr>
                      <a:r>
                        <a:rPr lang="en-US" sz="1050" b="0" dirty="0">
                          <a:solidFill>
                            <a:schemeClr val="tx1"/>
                          </a:solidFill>
                          <a:effectLst/>
                          <a:latin typeface="SassoonPrimaryInfant" pitchFamily="2" charset="0"/>
                          <a:ea typeface="Calibri" panose="020F0502020204030204" pitchFamily="34" charset="0"/>
                          <a:cs typeface="Arial" panose="020B0604020202020204" pitchFamily="34" charset="0"/>
                        </a:rPr>
                        <a:t>Jungle Jo</a:t>
                      </a:r>
                    </a:p>
                    <a:p>
                      <a:pPr algn="l">
                        <a:lnSpc>
                          <a:spcPct val="107000"/>
                        </a:lnSpc>
                        <a:spcAft>
                          <a:spcPts val="800"/>
                        </a:spcAft>
                        <a:tabLst>
                          <a:tab pos="3242945" algn="l"/>
                        </a:tabLst>
                      </a:pPr>
                      <a:r>
                        <a:rPr lang="en-US" sz="1050" b="0" dirty="0">
                          <a:solidFill>
                            <a:schemeClr val="tx1"/>
                          </a:solidFill>
                          <a:effectLst/>
                          <a:latin typeface="SassoonPrimaryInfant" pitchFamily="2" charset="0"/>
                          <a:ea typeface="Calibri" panose="020F0502020204030204" pitchFamily="34" charset="0"/>
                          <a:cs typeface="Arial" panose="020B0604020202020204" pitchFamily="34" charset="0"/>
                        </a:rPr>
                        <a:t>Sunflower</a:t>
                      </a:r>
                      <a:r>
                        <a:rPr lang="en-US" sz="1050" b="0" baseline="0" dirty="0">
                          <a:solidFill>
                            <a:schemeClr val="tx1"/>
                          </a:solidFill>
                          <a:effectLst/>
                          <a:latin typeface="SassoonPrimaryInfant" pitchFamily="2" charset="0"/>
                          <a:ea typeface="Calibri" panose="020F0502020204030204" pitchFamily="34" charset="0"/>
                          <a:cs typeface="Arial" panose="020B0604020202020204" pitchFamily="34" charset="0"/>
                        </a:rPr>
                        <a:t> challenge?</a:t>
                      </a:r>
                      <a:endParaRPr lang="en-US" sz="1050" b="0" dirty="0">
                        <a:solidFill>
                          <a:schemeClr val="tx1"/>
                        </a:solidFill>
                        <a:effectLst/>
                        <a:latin typeface="SassoonPrimaryInfant" pitchFamily="2" charset="0"/>
                        <a:ea typeface="Calibri" panose="020F0502020204030204" pitchFamily="34" charset="0"/>
                        <a:cs typeface="Arial" panose="020B0604020202020204" pitchFamily="34" charset="0"/>
                      </a:endParaRPr>
                    </a:p>
                  </a:txBody>
                  <a:tcPr marL="114300" marR="114300" marT="0" marB="0"/>
                </a:tc>
                <a:tc>
                  <a:txBody>
                    <a:bodyPr/>
                    <a:lstStyle/>
                    <a:p>
                      <a:r>
                        <a:rPr lang="en-US" sz="1050" dirty="0">
                          <a:latin typeface="+mn-lt"/>
                        </a:rPr>
                        <a:t>Focus on Summer</a:t>
                      </a:r>
                      <a:r>
                        <a:rPr lang="en-US" sz="1050" baseline="0" dirty="0">
                          <a:latin typeface="+mn-lt"/>
                        </a:rPr>
                        <a:t> seaside day</a:t>
                      </a:r>
                      <a:endParaRPr lang="en-GB" sz="1050" dirty="0">
                        <a:latin typeface="+mn-lt"/>
                      </a:endParaRPr>
                    </a:p>
                  </a:txBody>
                  <a:tcPr/>
                </a:tc>
                <a:extLst>
                  <a:ext uri="{0D108BD9-81ED-4DB2-BD59-A6C34878D82A}">
                    <a16:rowId xmlns:a16="http://schemas.microsoft.com/office/drawing/2014/main" val="3694729907"/>
                  </a:ext>
                </a:extLst>
              </a:tr>
            </a:tbl>
          </a:graphicData>
        </a:graphic>
      </p:graphicFrame>
      <p:sp>
        <p:nvSpPr>
          <p:cNvPr id="5" name="Rectangle 4"/>
          <p:cNvSpPr/>
          <p:nvPr/>
        </p:nvSpPr>
        <p:spPr>
          <a:xfrm>
            <a:off x="95793" y="5142005"/>
            <a:ext cx="11029407" cy="1477328"/>
          </a:xfrm>
          <a:prstGeom prst="rect">
            <a:avLst/>
          </a:prstGeom>
        </p:spPr>
        <p:txBody>
          <a:bodyPr wrap="square">
            <a:spAutoFit/>
          </a:bodyPr>
          <a:lstStyle/>
          <a:p>
            <a:r>
              <a:rPr lang="en-US" dirty="0"/>
              <a:t>I have changed knowledge and understanding/welly day for EYFS to ensure we are the building blocks for Key Stage 1 </a:t>
            </a:r>
            <a:r>
              <a:rPr lang="en-US" dirty="0" err="1"/>
              <a:t>eg</a:t>
            </a:r>
            <a:r>
              <a:rPr lang="en-US" dirty="0"/>
              <a:t>. Autumn 1 with all about me we talked about materials and linked to three little pigs. Autumn 2 we created gingerbread men to show changes in states of matter. Spring 1 – we talked about deciduous and evergreen trees around school ready for year 1. Spring 2 – making Easter nests (changes of state) and growing seeds/bulbs/vegetables to notice changes</a:t>
            </a:r>
          </a:p>
        </p:txBody>
      </p:sp>
    </p:spTree>
    <p:extLst>
      <p:ext uri="{BB962C8B-B14F-4D97-AF65-F5344CB8AC3E}">
        <p14:creationId xmlns:p14="http://schemas.microsoft.com/office/powerpoint/2010/main" val="5887687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E983F4-EED9-2ADC-DB75-6657D9F0B18E}"/>
              </a:ext>
            </a:extLst>
          </p:cNvPr>
          <p:cNvSpPr>
            <a:spLocks noGrp="1"/>
          </p:cNvSpPr>
          <p:nvPr>
            <p:ph type="title"/>
          </p:nvPr>
        </p:nvSpPr>
        <p:spPr/>
        <p:txBody>
          <a:bodyPr/>
          <a:lstStyle/>
          <a:p>
            <a:r>
              <a:rPr lang="en-GB" dirty="0"/>
              <a:t>F2 – White Rose Science</a:t>
            </a:r>
          </a:p>
        </p:txBody>
      </p:sp>
      <p:pic>
        <p:nvPicPr>
          <p:cNvPr id="5" name="Picture 4">
            <a:extLst>
              <a:ext uri="{FF2B5EF4-FFF2-40B4-BE49-F238E27FC236}">
                <a16:creationId xmlns:a16="http://schemas.microsoft.com/office/drawing/2014/main" id="{DC478274-C9D5-5322-1C3D-F011455EB8A2}"/>
              </a:ext>
            </a:extLst>
          </p:cNvPr>
          <p:cNvPicPr>
            <a:picLocks noChangeAspect="1"/>
          </p:cNvPicPr>
          <p:nvPr/>
        </p:nvPicPr>
        <p:blipFill>
          <a:blip r:embed="rId2"/>
          <a:stretch>
            <a:fillRect/>
          </a:stretch>
        </p:blipFill>
        <p:spPr>
          <a:xfrm>
            <a:off x="1310256" y="1224279"/>
            <a:ext cx="10295590" cy="5552961"/>
          </a:xfrm>
          <a:prstGeom prst="rect">
            <a:avLst/>
          </a:prstGeom>
        </p:spPr>
      </p:pic>
    </p:spTree>
    <p:extLst>
      <p:ext uri="{BB962C8B-B14F-4D97-AF65-F5344CB8AC3E}">
        <p14:creationId xmlns:p14="http://schemas.microsoft.com/office/powerpoint/2010/main" val="197271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Year 1</a:t>
            </a:r>
          </a:p>
        </p:txBody>
      </p:sp>
      <p:pic>
        <p:nvPicPr>
          <p:cNvPr id="9" name="Picture 8">
            <a:extLst>
              <a:ext uri="{FF2B5EF4-FFF2-40B4-BE49-F238E27FC236}">
                <a16:creationId xmlns:a16="http://schemas.microsoft.com/office/drawing/2014/main" id="{C6297D66-8AAA-6D1B-1BB9-5A00074E3BAB}"/>
              </a:ext>
            </a:extLst>
          </p:cNvPr>
          <p:cNvPicPr>
            <a:picLocks noChangeAspect="1"/>
          </p:cNvPicPr>
          <p:nvPr/>
        </p:nvPicPr>
        <p:blipFill>
          <a:blip r:embed="rId2"/>
          <a:stretch>
            <a:fillRect/>
          </a:stretch>
        </p:blipFill>
        <p:spPr>
          <a:xfrm>
            <a:off x="1772528" y="1328106"/>
            <a:ext cx="9200271" cy="5432906"/>
          </a:xfrm>
          <a:prstGeom prst="rect">
            <a:avLst/>
          </a:prstGeom>
        </p:spPr>
      </p:pic>
    </p:spTree>
    <p:extLst>
      <p:ext uri="{BB962C8B-B14F-4D97-AF65-F5344CB8AC3E}">
        <p14:creationId xmlns:p14="http://schemas.microsoft.com/office/powerpoint/2010/main" val="27780611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65B58E-71CC-7B81-7E5F-D6E0C3B55BBB}"/>
              </a:ext>
            </a:extLst>
          </p:cNvPr>
          <p:cNvSpPr>
            <a:spLocks noGrp="1"/>
          </p:cNvSpPr>
          <p:nvPr>
            <p:ph type="title"/>
          </p:nvPr>
        </p:nvSpPr>
        <p:spPr/>
        <p:txBody>
          <a:bodyPr/>
          <a:lstStyle/>
          <a:p>
            <a:r>
              <a:rPr lang="en-GB" dirty="0"/>
              <a:t>Year 2</a:t>
            </a:r>
          </a:p>
        </p:txBody>
      </p:sp>
      <p:pic>
        <p:nvPicPr>
          <p:cNvPr id="5" name="Content Placeholder 4">
            <a:extLst>
              <a:ext uri="{FF2B5EF4-FFF2-40B4-BE49-F238E27FC236}">
                <a16:creationId xmlns:a16="http://schemas.microsoft.com/office/drawing/2014/main" id="{BA93FEBD-E2E9-451D-129F-A60349923DA6}"/>
              </a:ext>
            </a:extLst>
          </p:cNvPr>
          <p:cNvPicPr>
            <a:picLocks noGrp="1" noChangeAspect="1"/>
          </p:cNvPicPr>
          <p:nvPr>
            <p:ph idx="1"/>
          </p:nvPr>
        </p:nvPicPr>
        <p:blipFill>
          <a:blip r:embed="rId2"/>
          <a:stretch>
            <a:fillRect/>
          </a:stretch>
        </p:blipFill>
        <p:spPr>
          <a:xfrm>
            <a:off x="1308296" y="1314938"/>
            <a:ext cx="10170941" cy="5469207"/>
          </a:xfrm>
        </p:spPr>
      </p:pic>
    </p:spTree>
    <p:extLst>
      <p:ext uri="{BB962C8B-B14F-4D97-AF65-F5344CB8AC3E}">
        <p14:creationId xmlns:p14="http://schemas.microsoft.com/office/powerpoint/2010/main" val="2446747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Science In Action - EYFS</a:t>
            </a:r>
            <a:endParaRPr lang="en-GB" dirty="0"/>
          </a:p>
        </p:txBody>
      </p:sp>
      <p:pic>
        <p:nvPicPr>
          <p:cNvPr id="18" name="Picture 17" descr="A group of children sitting at a table&#10;&#10;Description automatically generated">
            <a:extLst>
              <a:ext uri="{FF2B5EF4-FFF2-40B4-BE49-F238E27FC236}">
                <a16:creationId xmlns:a16="http://schemas.microsoft.com/office/drawing/2014/main" id="{0F08B798-D827-F70E-FFD0-2511954F1E1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34904" y="1893973"/>
            <a:ext cx="2191710" cy="1637018"/>
          </a:xfrm>
          <a:prstGeom prst="rect">
            <a:avLst/>
          </a:prstGeom>
        </p:spPr>
      </p:pic>
      <p:pic>
        <p:nvPicPr>
          <p:cNvPr id="20" name="Picture 19" descr="A group of children in a classroom&#10;&#10;Description automatically generated">
            <a:extLst>
              <a:ext uri="{FF2B5EF4-FFF2-40B4-BE49-F238E27FC236}">
                <a16:creationId xmlns:a16="http://schemas.microsoft.com/office/drawing/2014/main" id="{4D47B173-019F-DA2F-5A63-C18D2319BDF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66009" y="1463974"/>
            <a:ext cx="3012259" cy="2249897"/>
          </a:xfrm>
          <a:prstGeom prst="rect">
            <a:avLst/>
          </a:prstGeom>
        </p:spPr>
      </p:pic>
      <p:pic>
        <p:nvPicPr>
          <p:cNvPr id="22" name="Picture 21" descr="A group of kids in lab coats&#10;&#10;Description automatically generated">
            <a:extLst>
              <a:ext uri="{FF2B5EF4-FFF2-40B4-BE49-F238E27FC236}">
                <a16:creationId xmlns:a16="http://schemas.microsoft.com/office/drawing/2014/main" id="{B6E9EABD-C49F-206B-5DBE-7ECDC453982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7185661" y="1795975"/>
            <a:ext cx="2623622" cy="1959619"/>
          </a:xfrm>
          <a:prstGeom prst="rect">
            <a:avLst/>
          </a:prstGeom>
        </p:spPr>
      </p:pic>
      <p:pic>
        <p:nvPicPr>
          <p:cNvPr id="24" name="Picture 23" descr="A group of kids in lab coats&#10;&#10;Description automatically generated">
            <a:extLst>
              <a:ext uri="{FF2B5EF4-FFF2-40B4-BE49-F238E27FC236}">
                <a16:creationId xmlns:a16="http://schemas.microsoft.com/office/drawing/2014/main" id="{AAAAEDE6-8B61-268F-6CB1-FC41C18B038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9318675" y="2052170"/>
            <a:ext cx="2876841" cy="2148751"/>
          </a:xfrm>
          <a:prstGeom prst="rect">
            <a:avLst/>
          </a:prstGeom>
        </p:spPr>
      </p:pic>
      <p:pic>
        <p:nvPicPr>
          <p:cNvPr id="26" name="Picture 25" descr="A child smiling at a person&#10;&#10;Description automatically generated with medium confidence">
            <a:extLst>
              <a:ext uri="{FF2B5EF4-FFF2-40B4-BE49-F238E27FC236}">
                <a16:creationId xmlns:a16="http://schemas.microsoft.com/office/drawing/2014/main" id="{DC7FDEB2-4184-A066-C0ED-CD11569A23F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1114659" y="4130427"/>
            <a:ext cx="2530711" cy="1890222"/>
          </a:xfrm>
          <a:prstGeom prst="rect">
            <a:avLst/>
          </a:prstGeom>
        </p:spPr>
      </p:pic>
      <p:pic>
        <p:nvPicPr>
          <p:cNvPr id="28" name="Picture 27" descr="A child holding a box with a plant in it&#10;&#10;Description automatically generated">
            <a:extLst>
              <a:ext uri="{FF2B5EF4-FFF2-40B4-BE49-F238E27FC236}">
                <a16:creationId xmlns:a16="http://schemas.microsoft.com/office/drawing/2014/main" id="{49CEDAFD-8CA0-B5E1-952E-D01BB7941CE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3336693" y="3822016"/>
            <a:ext cx="3144129" cy="2358097"/>
          </a:xfrm>
          <a:prstGeom prst="rect">
            <a:avLst/>
          </a:prstGeom>
        </p:spPr>
      </p:pic>
      <p:pic>
        <p:nvPicPr>
          <p:cNvPr id="30" name="Picture 29" descr="A group of children holding baskets of vegetables&#10;&#10;Description automatically generated">
            <a:extLst>
              <a:ext uri="{FF2B5EF4-FFF2-40B4-BE49-F238E27FC236}">
                <a16:creationId xmlns:a16="http://schemas.microsoft.com/office/drawing/2014/main" id="{18D5FE37-001E-C81D-21B9-BE634EA0812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6121277" y="3960593"/>
            <a:ext cx="3436817" cy="2577613"/>
          </a:xfrm>
          <a:prstGeom prst="rect">
            <a:avLst/>
          </a:prstGeom>
        </p:spPr>
      </p:pic>
      <p:pic>
        <p:nvPicPr>
          <p:cNvPr id="32" name="Picture 31" descr="A group of kids sitting on the floor&#10;&#10;Description automatically generated">
            <a:extLst>
              <a:ext uri="{FF2B5EF4-FFF2-40B4-BE49-F238E27FC236}">
                <a16:creationId xmlns:a16="http://schemas.microsoft.com/office/drawing/2014/main" id="{FFEC7734-7768-4AC3-4CF3-F83FED78A40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5400000">
            <a:off x="9356108" y="4414208"/>
            <a:ext cx="2581029" cy="1927805"/>
          </a:xfrm>
          <a:prstGeom prst="rect">
            <a:avLst/>
          </a:prstGeom>
        </p:spPr>
      </p:pic>
    </p:spTree>
    <p:extLst>
      <p:ext uri="{BB962C8B-B14F-4D97-AF65-F5344CB8AC3E}">
        <p14:creationId xmlns:p14="http://schemas.microsoft.com/office/powerpoint/2010/main" val="34078413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Science in Action – Year 1</a:t>
            </a:r>
            <a:endParaRPr lang="en-GB" dirty="0"/>
          </a:p>
        </p:txBody>
      </p:sp>
      <p:pic>
        <p:nvPicPr>
          <p:cNvPr id="4" name="Picture 3" descr="A child and child playing with string art&#10;&#10;Description automatically generated">
            <a:extLst>
              <a:ext uri="{FF2B5EF4-FFF2-40B4-BE49-F238E27FC236}">
                <a16:creationId xmlns:a16="http://schemas.microsoft.com/office/drawing/2014/main" id="{FDDB3C54-F0D7-38FC-9B71-3A0D847A874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8492" y="1669142"/>
            <a:ext cx="2710813" cy="2024743"/>
          </a:xfrm>
          <a:prstGeom prst="rect">
            <a:avLst/>
          </a:prstGeom>
        </p:spPr>
      </p:pic>
      <p:pic>
        <p:nvPicPr>
          <p:cNvPr id="6" name="Picture 5" descr="A group of children in white coats&#10;&#10;Description automatically generated">
            <a:extLst>
              <a:ext uri="{FF2B5EF4-FFF2-40B4-BE49-F238E27FC236}">
                <a16:creationId xmlns:a16="http://schemas.microsoft.com/office/drawing/2014/main" id="{78D418A6-49CF-7E82-F585-19F9A8FB4A0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3788228" y="1669142"/>
            <a:ext cx="3183006" cy="2377430"/>
          </a:xfrm>
          <a:prstGeom prst="rect">
            <a:avLst/>
          </a:prstGeom>
        </p:spPr>
      </p:pic>
      <p:pic>
        <p:nvPicPr>
          <p:cNvPr id="8" name="Picture 7" descr="A group of children sitting on the floor&#10;&#10;Description automatically generated">
            <a:extLst>
              <a:ext uri="{FF2B5EF4-FFF2-40B4-BE49-F238E27FC236}">
                <a16:creationId xmlns:a16="http://schemas.microsoft.com/office/drawing/2014/main" id="{ACD2D979-4A26-1EEB-5D80-3E9C067F0B9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7695029" y="1669142"/>
            <a:ext cx="3183007" cy="2377431"/>
          </a:xfrm>
          <a:prstGeom prst="rect">
            <a:avLst/>
          </a:prstGeom>
        </p:spPr>
      </p:pic>
    </p:spTree>
    <p:extLst>
      <p:ext uri="{BB962C8B-B14F-4D97-AF65-F5344CB8AC3E}">
        <p14:creationId xmlns:p14="http://schemas.microsoft.com/office/powerpoint/2010/main" val="21268565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Science in Action - Year 2</a:t>
            </a:r>
            <a:endParaRPr lang="en-GB" dirty="0"/>
          </a:p>
        </p:txBody>
      </p:sp>
      <p:pic>
        <p:nvPicPr>
          <p:cNvPr id="16" name="Picture 15" descr="A group of children painting on a tray&#10;&#10;Description automatically generated">
            <a:extLst>
              <a:ext uri="{FF2B5EF4-FFF2-40B4-BE49-F238E27FC236}">
                <a16:creationId xmlns:a16="http://schemas.microsoft.com/office/drawing/2014/main" id="{069EE1C9-F4A5-B469-58A2-C0C0AF3C784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857913" y="2055165"/>
            <a:ext cx="3678699" cy="2747670"/>
          </a:xfrm>
          <a:prstGeom prst="rect">
            <a:avLst/>
          </a:prstGeom>
        </p:spPr>
      </p:pic>
      <p:pic>
        <p:nvPicPr>
          <p:cNvPr id="18" name="Picture 17" descr="A group of kids sitting at a table&#10;&#10;Description automatically generated">
            <a:extLst>
              <a:ext uri="{FF2B5EF4-FFF2-40B4-BE49-F238E27FC236}">
                <a16:creationId xmlns:a16="http://schemas.microsoft.com/office/drawing/2014/main" id="{817360D3-16D3-AE5A-D268-F837B2C9C56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16533" y="1505437"/>
            <a:ext cx="2466683" cy="3288910"/>
          </a:xfrm>
          <a:prstGeom prst="rect">
            <a:avLst/>
          </a:prstGeom>
        </p:spPr>
      </p:pic>
      <p:pic>
        <p:nvPicPr>
          <p:cNvPr id="20" name="Picture 19" descr="A group of kids in a classroom&#10;&#10;Description automatically generated">
            <a:extLst>
              <a:ext uri="{FF2B5EF4-FFF2-40B4-BE49-F238E27FC236}">
                <a16:creationId xmlns:a16="http://schemas.microsoft.com/office/drawing/2014/main" id="{14512035-AAAB-B02C-C8B1-AE05E251F95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3902204" y="3512037"/>
            <a:ext cx="2263108" cy="3017478"/>
          </a:xfrm>
          <a:prstGeom prst="rect">
            <a:avLst/>
          </a:prstGeom>
        </p:spPr>
      </p:pic>
      <p:pic>
        <p:nvPicPr>
          <p:cNvPr id="22" name="Picture 21" descr="A group of people looking at pictures on the floor&#10;&#10;Description automatically generated">
            <a:extLst>
              <a:ext uri="{FF2B5EF4-FFF2-40B4-BE49-F238E27FC236}">
                <a16:creationId xmlns:a16="http://schemas.microsoft.com/office/drawing/2014/main" id="{AB720389-69AF-2E83-A8E2-B1A979DEA37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108436" y="4723813"/>
            <a:ext cx="2128323" cy="1589650"/>
          </a:xfrm>
          <a:prstGeom prst="rect">
            <a:avLst/>
          </a:prstGeom>
        </p:spPr>
      </p:pic>
      <p:pic>
        <p:nvPicPr>
          <p:cNvPr id="24" name="Picture 23" descr="A group of kids in a classroom&#10;&#10;Description automatically generated">
            <a:extLst>
              <a:ext uri="{FF2B5EF4-FFF2-40B4-BE49-F238E27FC236}">
                <a16:creationId xmlns:a16="http://schemas.microsoft.com/office/drawing/2014/main" id="{7DAA04C9-ABD3-1255-F71F-EDAA863ADC1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236759" y="1294813"/>
            <a:ext cx="2571750" cy="3429000"/>
          </a:xfrm>
          <a:prstGeom prst="rect">
            <a:avLst/>
          </a:prstGeom>
        </p:spPr>
      </p:pic>
    </p:spTree>
    <p:extLst>
      <p:ext uri="{BB962C8B-B14F-4D97-AF65-F5344CB8AC3E}">
        <p14:creationId xmlns:p14="http://schemas.microsoft.com/office/powerpoint/2010/main" val="1288604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next</a:t>
            </a:r>
          </a:p>
        </p:txBody>
      </p:sp>
      <p:sp>
        <p:nvSpPr>
          <p:cNvPr id="3" name="Content Placeholder 2"/>
          <p:cNvSpPr>
            <a:spLocks noGrp="1"/>
          </p:cNvSpPr>
          <p:nvPr>
            <p:ph idx="1"/>
          </p:nvPr>
        </p:nvSpPr>
        <p:spPr/>
        <p:txBody>
          <a:bodyPr>
            <a:normAutofit/>
          </a:bodyPr>
          <a:lstStyle/>
          <a:p>
            <a:r>
              <a:rPr lang="en-US" dirty="0"/>
              <a:t>Continue Working with Rainbow room/EPU to develop Science Ideas</a:t>
            </a:r>
          </a:p>
          <a:p>
            <a:r>
              <a:rPr lang="en-US" dirty="0"/>
              <a:t>Looking at doing an After School Club e.g. crest award or forest school club.</a:t>
            </a:r>
          </a:p>
          <a:p>
            <a:r>
              <a:rPr lang="en-US" dirty="0"/>
              <a:t>Developing White Rose into EYFS curriculum</a:t>
            </a:r>
          </a:p>
          <a:p>
            <a:r>
              <a:rPr lang="en-US" dirty="0"/>
              <a:t>Plan Science Week for March 2025 </a:t>
            </a:r>
          </a:p>
        </p:txBody>
      </p:sp>
    </p:spTree>
    <p:extLst>
      <p:ext uri="{BB962C8B-B14F-4D97-AF65-F5344CB8AC3E}">
        <p14:creationId xmlns:p14="http://schemas.microsoft.com/office/powerpoint/2010/main" val="10740441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Science Project 16x9">
  <a:themeElements>
    <a:clrScheme name="AcademicScience">
      <a:dk1>
        <a:srgbClr val="000000"/>
      </a:dk1>
      <a:lt1>
        <a:sysClr val="window" lastClr="FFFFFF"/>
      </a:lt1>
      <a:dk2>
        <a:srgbClr val="1B1B1B"/>
      </a:dk2>
      <a:lt2>
        <a:srgbClr val="E5E8E8"/>
      </a:lt2>
      <a:accent1>
        <a:srgbClr val="00B0EA"/>
      </a:accent1>
      <a:accent2>
        <a:srgbClr val="45AE22"/>
      </a:accent2>
      <a:accent3>
        <a:srgbClr val="FFFF00"/>
      </a:accent3>
      <a:accent4>
        <a:srgbClr val="F2760D"/>
      </a:accent4>
      <a:accent5>
        <a:srgbClr val="BB2B35"/>
      </a:accent5>
      <a:accent6>
        <a:srgbClr val="6C3CA2"/>
      </a:accent6>
      <a:hlink>
        <a:srgbClr val="00B0EA"/>
      </a:hlink>
      <a:folHlink>
        <a:srgbClr val="969696"/>
      </a:folHlink>
    </a:clrScheme>
    <a:fontScheme name="Arial">
      <a:majorFont>
        <a:latin typeface="Aria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0001060.potx" id="{B0D06C54-B873-49D2-AD73-EE9BB8599BFF}" vid="{334807F6-B3E0-4323-AC38-BDC7A606DAA1}"/>
    </a:ext>
  </a:extLst>
</a:theme>
</file>

<file path=ppt/theme/theme2.xml><?xml version="1.0" encoding="utf-8"?>
<a:theme xmlns:a="http://schemas.openxmlformats.org/drawingml/2006/main" name="Office Theme">
  <a:themeElements>
    <a:clrScheme name="AcademicScience">
      <a:dk1>
        <a:srgbClr val="000000"/>
      </a:dk1>
      <a:lt1>
        <a:sysClr val="window" lastClr="FFFFFF"/>
      </a:lt1>
      <a:dk2>
        <a:srgbClr val="1B1B1B"/>
      </a:dk2>
      <a:lt2>
        <a:srgbClr val="E5E8E8"/>
      </a:lt2>
      <a:accent1>
        <a:srgbClr val="00B0EA"/>
      </a:accent1>
      <a:accent2>
        <a:srgbClr val="45AE22"/>
      </a:accent2>
      <a:accent3>
        <a:srgbClr val="FFFF00"/>
      </a:accent3>
      <a:accent4>
        <a:srgbClr val="F2760D"/>
      </a:accent4>
      <a:accent5>
        <a:srgbClr val="BB2B35"/>
      </a:accent5>
      <a:accent6>
        <a:srgbClr val="6C3CA2"/>
      </a:accent6>
      <a:hlink>
        <a:srgbClr val="00B0EA"/>
      </a:hlink>
      <a:folHlink>
        <a:srgbClr val="969696"/>
      </a:folHlink>
    </a:clrScheme>
    <a:fontScheme name="Arial">
      <a:majorFont>
        <a:latin typeface="Aria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AcademicScience">
      <a:dk1>
        <a:srgbClr val="000000"/>
      </a:dk1>
      <a:lt1>
        <a:sysClr val="window" lastClr="FFFFFF"/>
      </a:lt1>
      <a:dk2>
        <a:srgbClr val="1B1B1B"/>
      </a:dk2>
      <a:lt2>
        <a:srgbClr val="E5E8E8"/>
      </a:lt2>
      <a:accent1>
        <a:srgbClr val="00B0EA"/>
      </a:accent1>
      <a:accent2>
        <a:srgbClr val="45AE22"/>
      </a:accent2>
      <a:accent3>
        <a:srgbClr val="FFFF00"/>
      </a:accent3>
      <a:accent4>
        <a:srgbClr val="F2760D"/>
      </a:accent4>
      <a:accent5>
        <a:srgbClr val="BB2B35"/>
      </a:accent5>
      <a:accent6>
        <a:srgbClr val="6C3CA2"/>
      </a:accent6>
      <a:hlink>
        <a:srgbClr val="00B0EA"/>
      </a:hlink>
      <a:folHlink>
        <a:srgbClr val="969696"/>
      </a:folHlink>
    </a:clrScheme>
    <a:fontScheme name="Arial">
      <a:majorFont>
        <a:latin typeface="Aria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Science project presentation (widescreen)</Template>
  <TotalTime>255</TotalTime>
  <Words>1577</Words>
  <Application>Microsoft Office PowerPoint</Application>
  <PresentationFormat>Widescreen</PresentationFormat>
  <Paragraphs>120</Paragraphs>
  <Slides>17</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SassoonPrimaryInfant</vt:lpstr>
      <vt:lpstr>Symbol</vt:lpstr>
      <vt:lpstr>Science Project 16x9</vt:lpstr>
      <vt:lpstr>Science at Butlers Hill Infants</vt:lpstr>
      <vt:lpstr>How do we teach Science?  </vt:lpstr>
      <vt:lpstr>PowerPoint Presentation</vt:lpstr>
      <vt:lpstr>SEN and Science</vt:lpstr>
      <vt:lpstr>End points for EYFS and KeyStage 1</vt:lpstr>
      <vt:lpstr>Data – 2023/2024</vt:lpstr>
      <vt:lpstr>Co-ordinator CPD</vt:lpstr>
      <vt:lpstr>Science in Butlers Hill</vt:lpstr>
      <vt:lpstr>Life – Plants </vt:lpstr>
      <vt:lpstr>Long Term Plan EYFS</vt:lpstr>
      <vt:lpstr>F2 – White Rose Science</vt:lpstr>
      <vt:lpstr>Year 1</vt:lpstr>
      <vt:lpstr>Year 2</vt:lpstr>
      <vt:lpstr>Science In Action - EYFS</vt:lpstr>
      <vt:lpstr>Science in Action – Year 1</vt:lpstr>
      <vt:lpstr>Science in Action - Year 2</vt:lpstr>
      <vt:lpstr>What next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Science at Butlers Hill Infants</dc:title>
  <dc:creator>Samantha Carrington</dc:creator>
  <cp:lastModifiedBy>Samantha Carrington</cp:lastModifiedBy>
  <cp:revision>26</cp:revision>
  <dcterms:created xsi:type="dcterms:W3CDTF">2023-02-16T14:56:43Z</dcterms:created>
  <dcterms:modified xsi:type="dcterms:W3CDTF">2024-10-25T14:28:37Z</dcterms:modified>
</cp:coreProperties>
</file>