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2" r:id="rId3"/>
    <p:sldId id="257" r:id="rId4"/>
    <p:sldId id="268" r:id="rId5"/>
    <p:sldId id="270" r:id="rId6"/>
    <p:sldId id="263" r:id="rId7"/>
    <p:sldId id="266" r:id="rId8"/>
    <p:sldId id="269" r:id="rId9"/>
    <p:sldId id="271" r:id="rId10"/>
    <p:sldId id="258" r:id="rId11"/>
    <p:sldId id="261" r:id="rId12"/>
    <p:sldId id="273" r:id="rId13"/>
    <p:sldId id="264" r:id="rId14"/>
    <p:sldId id="267"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BEB95EF-46DA-4113-B6E6-CB02F2FF0CD1}" type="datetimeFigureOut">
              <a:rPr lang="en-GB" smtClean="0"/>
              <a:t>05/11/2023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920C77-64D5-4807-9C51-A7E397C218FF}" type="slidenum">
              <a:rPr lang="en-GB" smtClean="0"/>
              <a:t>‹#›</a:t>
            </a:fld>
            <a:endParaRPr lang="en-GB"/>
          </a:p>
        </p:txBody>
      </p:sp>
    </p:spTree>
    <p:extLst>
      <p:ext uri="{BB962C8B-B14F-4D97-AF65-F5344CB8AC3E}">
        <p14:creationId xmlns:p14="http://schemas.microsoft.com/office/powerpoint/2010/main" val="2957118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BEB95EF-46DA-4113-B6E6-CB02F2FF0CD1}" type="datetimeFigureOut">
              <a:rPr lang="en-GB" smtClean="0"/>
              <a:t>05/11/2023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920C77-64D5-4807-9C51-A7E397C218FF}" type="slidenum">
              <a:rPr lang="en-GB" smtClean="0"/>
              <a:t>‹#›</a:t>
            </a:fld>
            <a:endParaRPr lang="en-GB"/>
          </a:p>
        </p:txBody>
      </p:sp>
    </p:spTree>
    <p:extLst>
      <p:ext uri="{BB962C8B-B14F-4D97-AF65-F5344CB8AC3E}">
        <p14:creationId xmlns:p14="http://schemas.microsoft.com/office/powerpoint/2010/main" val="3521387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BEB95EF-46DA-4113-B6E6-CB02F2FF0CD1}" type="datetimeFigureOut">
              <a:rPr lang="en-GB" smtClean="0"/>
              <a:t>05/11/2023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920C77-64D5-4807-9C51-A7E397C218FF}" type="slidenum">
              <a:rPr lang="en-GB" smtClean="0"/>
              <a:t>‹#›</a:t>
            </a:fld>
            <a:endParaRPr lang="en-GB"/>
          </a:p>
        </p:txBody>
      </p:sp>
    </p:spTree>
    <p:extLst>
      <p:ext uri="{BB962C8B-B14F-4D97-AF65-F5344CB8AC3E}">
        <p14:creationId xmlns:p14="http://schemas.microsoft.com/office/powerpoint/2010/main" val="2470196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BEB95EF-46DA-4113-B6E6-CB02F2FF0CD1}" type="datetimeFigureOut">
              <a:rPr lang="en-GB" smtClean="0"/>
              <a:t>05/11/2023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920C77-64D5-4807-9C51-A7E397C218FF}" type="slidenum">
              <a:rPr lang="en-GB" smtClean="0"/>
              <a:t>‹#›</a:t>
            </a:fld>
            <a:endParaRPr lang="en-GB"/>
          </a:p>
        </p:txBody>
      </p:sp>
    </p:spTree>
    <p:extLst>
      <p:ext uri="{BB962C8B-B14F-4D97-AF65-F5344CB8AC3E}">
        <p14:creationId xmlns:p14="http://schemas.microsoft.com/office/powerpoint/2010/main" val="477803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BEB95EF-46DA-4113-B6E6-CB02F2FF0CD1}" type="datetimeFigureOut">
              <a:rPr lang="en-GB" smtClean="0"/>
              <a:t>05/11/2023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2920C77-64D5-4807-9C51-A7E397C218FF}" type="slidenum">
              <a:rPr lang="en-GB" smtClean="0"/>
              <a:t>‹#›</a:t>
            </a:fld>
            <a:endParaRPr lang="en-GB"/>
          </a:p>
        </p:txBody>
      </p:sp>
    </p:spTree>
    <p:extLst>
      <p:ext uri="{BB962C8B-B14F-4D97-AF65-F5344CB8AC3E}">
        <p14:creationId xmlns:p14="http://schemas.microsoft.com/office/powerpoint/2010/main" val="2530648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BEB95EF-46DA-4113-B6E6-CB02F2FF0CD1}" type="datetimeFigureOut">
              <a:rPr lang="en-GB" smtClean="0"/>
              <a:t>05/11/2023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2920C77-64D5-4807-9C51-A7E397C218FF}" type="slidenum">
              <a:rPr lang="en-GB" smtClean="0"/>
              <a:t>‹#›</a:t>
            </a:fld>
            <a:endParaRPr lang="en-GB"/>
          </a:p>
        </p:txBody>
      </p:sp>
    </p:spTree>
    <p:extLst>
      <p:ext uri="{BB962C8B-B14F-4D97-AF65-F5344CB8AC3E}">
        <p14:creationId xmlns:p14="http://schemas.microsoft.com/office/powerpoint/2010/main" val="31463056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EB95EF-46DA-4113-B6E6-CB02F2FF0CD1}" type="datetimeFigureOut">
              <a:rPr lang="en-GB" smtClean="0"/>
              <a:t>05/11/2023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2920C77-64D5-4807-9C51-A7E397C218FF}" type="slidenum">
              <a:rPr lang="en-GB" smtClean="0"/>
              <a:t>‹#›</a:t>
            </a:fld>
            <a:endParaRPr lang="en-GB"/>
          </a:p>
        </p:txBody>
      </p:sp>
    </p:spTree>
    <p:extLst>
      <p:ext uri="{BB962C8B-B14F-4D97-AF65-F5344CB8AC3E}">
        <p14:creationId xmlns:p14="http://schemas.microsoft.com/office/powerpoint/2010/main" val="1739899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BEB95EF-46DA-4113-B6E6-CB02F2FF0CD1}" type="datetimeFigureOut">
              <a:rPr lang="en-GB" smtClean="0"/>
              <a:t>05/11/2023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920C77-64D5-4807-9C51-A7E397C218FF}" type="slidenum">
              <a:rPr lang="en-GB" smtClean="0"/>
              <a:t>‹#›</a:t>
            </a:fld>
            <a:endParaRPr lang="en-GB"/>
          </a:p>
        </p:txBody>
      </p:sp>
    </p:spTree>
    <p:extLst>
      <p:ext uri="{BB962C8B-B14F-4D97-AF65-F5344CB8AC3E}">
        <p14:creationId xmlns:p14="http://schemas.microsoft.com/office/powerpoint/2010/main" val="2530766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BEB95EF-46DA-4113-B6E6-CB02F2FF0CD1}" type="datetimeFigureOut">
              <a:rPr lang="en-GB" smtClean="0"/>
              <a:t>05/11/2023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920C77-64D5-4807-9C51-A7E397C218FF}" type="slidenum">
              <a:rPr lang="en-GB" smtClean="0"/>
              <a:t>‹#›</a:t>
            </a:fld>
            <a:endParaRPr lang="en-GB"/>
          </a:p>
        </p:txBody>
      </p:sp>
    </p:spTree>
    <p:extLst>
      <p:ext uri="{BB962C8B-B14F-4D97-AF65-F5344CB8AC3E}">
        <p14:creationId xmlns:p14="http://schemas.microsoft.com/office/powerpoint/2010/main" val="574208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BEB95EF-46DA-4113-B6E6-CB02F2FF0CD1}" type="datetimeFigureOut">
              <a:rPr lang="en-GB" smtClean="0"/>
              <a:t>05/11/2023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920C77-64D5-4807-9C51-A7E397C218FF}" type="slidenum">
              <a:rPr lang="en-GB" smtClean="0"/>
              <a:t>‹#›</a:t>
            </a:fld>
            <a:endParaRPr lang="en-GB"/>
          </a:p>
        </p:txBody>
      </p:sp>
    </p:spTree>
    <p:extLst>
      <p:ext uri="{BB962C8B-B14F-4D97-AF65-F5344CB8AC3E}">
        <p14:creationId xmlns:p14="http://schemas.microsoft.com/office/powerpoint/2010/main" val="19744444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BEB95EF-46DA-4113-B6E6-CB02F2FF0CD1}" type="datetimeFigureOut">
              <a:rPr lang="en-GB" smtClean="0"/>
              <a:t>05/11/2023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920C77-64D5-4807-9C51-A7E397C218FF}" type="slidenum">
              <a:rPr lang="en-GB" smtClean="0"/>
              <a:t>‹#›</a:t>
            </a:fld>
            <a:endParaRPr lang="en-GB"/>
          </a:p>
        </p:txBody>
      </p:sp>
    </p:spTree>
    <p:extLst>
      <p:ext uri="{BB962C8B-B14F-4D97-AF65-F5344CB8AC3E}">
        <p14:creationId xmlns:p14="http://schemas.microsoft.com/office/powerpoint/2010/main" val="1374488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EB95EF-46DA-4113-B6E6-CB02F2FF0CD1}" type="datetimeFigureOut">
              <a:rPr lang="en-GB" smtClean="0"/>
              <a:t>05/11/2023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920C77-64D5-4807-9C51-A7E397C218FF}" type="slidenum">
              <a:rPr lang="en-GB" smtClean="0"/>
              <a:t>‹#›</a:t>
            </a:fld>
            <a:endParaRPr lang="en-GB"/>
          </a:p>
        </p:txBody>
      </p:sp>
    </p:spTree>
    <p:extLst>
      <p:ext uri="{BB962C8B-B14F-4D97-AF65-F5344CB8AC3E}">
        <p14:creationId xmlns:p14="http://schemas.microsoft.com/office/powerpoint/2010/main" val="9672464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nottinghamshire.gov.uk/education/school-admissions/apply-for-a-school-place" TargetMode="External"/><Relationship Id="rId2" Type="http://schemas.openxmlformats.org/officeDocument/2006/relationships/image" Target="../media/image3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823AC064-BC96-4F32-8AE1-B2FD3875482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46351" y="433545"/>
            <a:ext cx="11139854" cy="930447"/>
          </a:xfrm>
        </p:spPr>
        <p:txBody>
          <a:bodyPr>
            <a:normAutofit/>
          </a:bodyPr>
          <a:lstStyle/>
          <a:p>
            <a:r>
              <a:rPr lang="en-GB" sz="5400">
                <a:solidFill>
                  <a:srgbClr val="FFFFFF"/>
                </a:solidFill>
              </a:rPr>
              <a:t>Vision</a:t>
            </a:r>
          </a:p>
        </p:txBody>
      </p:sp>
      <p:sp>
        <p:nvSpPr>
          <p:cNvPr id="3" name="Subtitle 2"/>
          <p:cNvSpPr>
            <a:spLocks noGrp="1"/>
          </p:cNvSpPr>
          <p:nvPr>
            <p:ph type="subTitle" idx="1"/>
          </p:nvPr>
        </p:nvSpPr>
        <p:spPr>
          <a:xfrm>
            <a:off x="1544278" y="1613461"/>
            <a:ext cx="9144000" cy="420001"/>
          </a:xfrm>
        </p:spPr>
        <p:txBody>
          <a:bodyPr>
            <a:normAutofit/>
          </a:bodyPr>
          <a:lstStyle/>
          <a:p>
            <a:r>
              <a:rPr lang="en-GB" sz="700">
                <a:solidFill>
                  <a:srgbClr val="FE8DA8"/>
                </a:solidFill>
              </a:rPr>
              <a:t>At Butler’s Hill we seek to inspire children to, ‘Dream big, aim high’, to have high aspirations and believe that they can make a difference in this ever changing world.  Our vision is to ensure that our pupils receive the very best education, to realise their potential, in a supporting and caring environment, enabling them to lead a full, purposeful and happy life.  Through our vision, we aim to EQUIP our pupils with the best set of key skills and knowledge, delivered by ‘High Quality, High Impact’ teaching and learning.   EMBEDDING this through an engaging, purposeful and challenging curriculum. ENRICHING pupils’ learning experiences by providing a wealth of opportunities to motivate and inspire them to become life- long learners.</a:t>
            </a:r>
          </a:p>
          <a:p>
            <a:endParaRPr lang="en-GB" sz="700">
              <a:solidFill>
                <a:srgbClr val="FE8DA8"/>
              </a:solidFill>
            </a:endParaRPr>
          </a:p>
        </p:txBody>
      </p:sp>
      <p:cxnSp>
        <p:nvCxnSpPr>
          <p:cNvPr id="41" name="Straight Connector 40">
            <a:extLst>
              <a:ext uri="{FF2B5EF4-FFF2-40B4-BE49-F238E27FC236}">
                <a16:creationId xmlns:a16="http://schemas.microsoft.com/office/drawing/2014/main" id="{7E7C77BC-7138-40B1-A15B-20F57A494629}"/>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rotWithShape="1">
          <a:blip r:embed="rId2"/>
          <a:srcRect r="-2" b="11376"/>
          <a:stretch/>
        </p:blipFill>
        <p:spPr>
          <a:xfrm>
            <a:off x="358404" y="2426818"/>
            <a:ext cx="5402243" cy="3997637"/>
          </a:xfrm>
          <a:prstGeom prst="rect">
            <a:avLst/>
          </a:prstGeom>
        </p:spPr>
      </p:pic>
      <p:cxnSp>
        <p:nvCxnSpPr>
          <p:cNvPr id="43" name="Straight Connector 42">
            <a:extLst>
              <a:ext uri="{FF2B5EF4-FFF2-40B4-BE49-F238E27FC236}">
                <a16:creationId xmlns:a16="http://schemas.microsoft.com/office/drawing/2014/main" id="{DB146403-F3D6-484B-B2ED-97F9565D0370}"/>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5" name="Picture 4"/>
          <p:cNvPicPr>
            <a:picLocks noChangeAspect="1"/>
          </p:cNvPicPr>
          <p:nvPr/>
        </p:nvPicPr>
        <p:blipFill rotWithShape="1">
          <a:blip r:embed="rId3"/>
          <a:srcRect r="-2" b="9186"/>
          <a:stretch/>
        </p:blipFill>
        <p:spPr>
          <a:xfrm>
            <a:off x="6472361" y="2426818"/>
            <a:ext cx="5401341" cy="3997637"/>
          </a:xfrm>
          <a:prstGeom prst="rect">
            <a:avLst/>
          </a:prstGeom>
        </p:spPr>
      </p:pic>
    </p:spTree>
    <p:extLst>
      <p:ext uri="{BB962C8B-B14F-4D97-AF65-F5344CB8AC3E}">
        <p14:creationId xmlns:p14="http://schemas.microsoft.com/office/powerpoint/2010/main" val="38363452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0EFD753D-6A49-46DD-9E82-AA6E2C62B46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5" name="Rectangle 34">
            <a:extLst>
              <a:ext uri="{FF2B5EF4-FFF2-40B4-BE49-F238E27FC236}">
                <a16:creationId xmlns:a16="http://schemas.microsoft.com/office/drawing/2014/main" id="{138A5824-1F4A-4EE7-BC13-5BB48FC0809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0045" y="318582"/>
            <a:ext cx="4556762" cy="2028511"/>
          </a:xfrm>
          <a:prstGeom prst="rect">
            <a:avLst/>
          </a:prstGeom>
          <a:solidFill>
            <a:srgbClr val="3336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627865" y="766110"/>
            <a:ext cx="3941121" cy="1386733"/>
          </a:xfrm>
        </p:spPr>
        <p:txBody>
          <a:bodyPr>
            <a:noAutofit/>
          </a:bodyPr>
          <a:lstStyle/>
          <a:p>
            <a:pPr algn="ctr"/>
            <a:r>
              <a:rPr lang="en-GB" sz="3600" b="1" dirty="0">
                <a:solidFill>
                  <a:srgbClr val="FFFFFF"/>
                </a:solidFill>
                <a:latin typeface="NTPreCursive" panose="03000400000000000000" pitchFamily="66" charset="0"/>
              </a:rPr>
              <a:t>Welcome to Butler’s Hill Infant &amp; Nursery </a:t>
            </a:r>
            <a:br>
              <a:rPr lang="en-GB" sz="3600" b="1" dirty="0">
                <a:solidFill>
                  <a:srgbClr val="FFFFFF"/>
                </a:solidFill>
                <a:latin typeface="NTPreCursive" panose="03000400000000000000" pitchFamily="66" charset="0"/>
              </a:rPr>
            </a:br>
            <a:r>
              <a:rPr lang="en-GB" sz="3600" b="1" dirty="0">
                <a:solidFill>
                  <a:srgbClr val="FFFFFF"/>
                </a:solidFill>
                <a:latin typeface="NTPreCursive" panose="03000400000000000000" pitchFamily="66" charset="0"/>
              </a:rPr>
              <a:t>School</a:t>
            </a:r>
            <a:br>
              <a:rPr lang="en-GB" sz="3600" b="1" dirty="0">
                <a:solidFill>
                  <a:srgbClr val="FFFFFF"/>
                </a:solidFill>
                <a:latin typeface="NTPreCursive" panose="03000400000000000000" pitchFamily="66" charset="0"/>
              </a:rPr>
            </a:br>
            <a:endParaRPr lang="en-GB" sz="3600" dirty="0">
              <a:solidFill>
                <a:srgbClr val="FFFFFF"/>
              </a:solidFill>
              <a:latin typeface="NTPreCursive" panose="03000400000000000000" pitchFamily="66" charset="0"/>
            </a:endParaRPr>
          </a:p>
        </p:txBody>
      </p:sp>
      <p:pic>
        <p:nvPicPr>
          <p:cNvPr id="12" name="Picture 11"/>
          <p:cNvPicPr>
            <a:picLocks noChangeAspect="1"/>
          </p:cNvPicPr>
          <p:nvPr/>
        </p:nvPicPr>
        <p:blipFill rotWithShape="1">
          <a:blip r:embed="rId2"/>
          <a:srcRect t="13839" r="-1" b="30260"/>
          <a:stretch/>
        </p:blipFill>
        <p:spPr>
          <a:xfrm>
            <a:off x="4968250" y="324472"/>
            <a:ext cx="4556762" cy="2012328"/>
          </a:xfrm>
          <a:prstGeom prst="rect">
            <a:avLst/>
          </a:prstGeom>
        </p:spPr>
      </p:pic>
      <p:pic>
        <p:nvPicPr>
          <p:cNvPr id="13" name="Picture 12"/>
          <p:cNvPicPr>
            <a:picLocks noChangeAspect="1"/>
          </p:cNvPicPr>
          <p:nvPr/>
        </p:nvPicPr>
        <p:blipFill rotWithShape="1">
          <a:blip r:embed="rId3"/>
          <a:srcRect l="8961" r="1" b="1"/>
          <a:stretch/>
        </p:blipFill>
        <p:spPr>
          <a:xfrm>
            <a:off x="9617743" y="333326"/>
            <a:ext cx="2251026" cy="2013766"/>
          </a:xfrm>
          <a:prstGeom prst="rect">
            <a:avLst/>
          </a:prstGeom>
        </p:spPr>
      </p:pic>
      <p:pic>
        <p:nvPicPr>
          <p:cNvPr id="11" name="Picture 10"/>
          <p:cNvPicPr>
            <a:picLocks noChangeAspect="1"/>
          </p:cNvPicPr>
          <p:nvPr/>
        </p:nvPicPr>
        <p:blipFill rotWithShape="1">
          <a:blip r:embed="rId4"/>
          <a:srcRect r="13573" b="-1"/>
          <a:stretch/>
        </p:blipFill>
        <p:spPr>
          <a:xfrm>
            <a:off x="320044" y="2429124"/>
            <a:ext cx="4556762" cy="4100764"/>
          </a:xfrm>
          <a:prstGeom prst="rect">
            <a:avLst/>
          </a:prstGeom>
        </p:spPr>
      </p:pic>
      <p:sp>
        <p:nvSpPr>
          <p:cNvPr id="37" name="Rectangle 36">
            <a:extLst>
              <a:ext uri="{FF2B5EF4-FFF2-40B4-BE49-F238E27FC236}">
                <a16:creationId xmlns:a16="http://schemas.microsoft.com/office/drawing/2014/main" id="{0F8BFD3B-29FB-4A95-BB51-220F8A6C574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66650" y="2429124"/>
            <a:ext cx="4561251" cy="4108837"/>
          </a:xfrm>
          <a:prstGeom prst="rect">
            <a:avLst/>
          </a:prstGeom>
          <a:solidFill>
            <a:srgbClr val="3336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Content Placeholder 8"/>
          <p:cNvSpPr>
            <a:spLocks noGrp="1"/>
          </p:cNvSpPr>
          <p:nvPr>
            <p:ph idx="1"/>
          </p:nvPr>
        </p:nvSpPr>
        <p:spPr>
          <a:xfrm>
            <a:off x="5274626" y="3242889"/>
            <a:ext cx="3944010" cy="3455091"/>
          </a:xfrm>
        </p:spPr>
        <p:txBody>
          <a:bodyPr anchor="ctr">
            <a:normAutofit fontScale="92500" lnSpcReduction="10000"/>
          </a:bodyPr>
          <a:lstStyle/>
          <a:p>
            <a:pPr marL="0" indent="0" fontAlgn="t">
              <a:buNone/>
            </a:pPr>
            <a:r>
              <a:rPr lang="en-GB" sz="1900" b="1" u="sng" dirty="0">
                <a:solidFill>
                  <a:srgbClr val="FFFFFF"/>
                </a:solidFill>
              </a:rPr>
              <a:t>Mission Statement</a:t>
            </a:r>
          </a:p>
          <a:p>
            <a:pPr marL="0" indent="0" fontAlgn="t">
              <a:buNone/>
            </a:pPr>
            <a:r>
              <a:rPr lang="en-GB" sz="1900" dirty="0">
                <a:solidFill>
                  <a:srgbClr val="FFFFFF"/>
                </a:solidFill>
              </a:rPr>
              <a:t>We believe that high expectations, respect and a love of learning, contributes to success in school and in later life. Through our engaging curriculum, personalised learning and supportive community, we enable our pupils to flourish, feel safe and believe in themselves.</a:t>
            </a:r>
          </a:p>
          <a:p>
            <a:pPr marL="0" indent="0">
              <a:buNone/>
            </a:pPr>
            <a:r>
              <a:rPr lang="en-GB" sz="1900" b="1" dirty="0">
                <a:solidFill>
                  <a:srgbClr val="FFFFFF"/>
                </a:solidFill>
              </a:rPr>
              <a:t>Butler’s Hill Infant &amp; Nursery School </a:t>
            </a:r>
            <a:endParaRPr lang="en-GB" sz="1900" b="1" dirty="0" smtClean="0">
              <a:solidFill>
                <a:srgbClr val="FFFFFF"/>
              </a:solidFill>
            </a:endParaRPr>
          </a:p>
          <a:p>
            <a:pPr marL="0" indent="0">
              <a:buNone/>
            </a:pPr>
            <a:r>
              <a:rPr lang="en-GB" sz="1900" b="1" dirty="0" smtClean="0">
                <a:solidFill>
                  <a:srgbClr val="FFFFFF"/>
                </a:solidFill>
              </a:rPr>
              <a:t>Aims</a:t>
            </a:r>
            <a:r>
              <a:rPr lang="en-GB" sz="1900" b="1" dirty="0">
                <a:solidFill>
                  <a:srgbClr val="FFFFFF"/>
                </a:solidFill>
              </a:rPr>
              <a:t>: Caring, Creative and </a:t>
            </a:r>
            <a:r>
              <a:rPr lang="en-GB" sz="1900" b="1" dirty="0" smtClean="0">
                <a:solidFill>
                  <a:srgbClr val="FFFFFF"/>
                </a:solidFill>
              </a:rPr>
              <a:t>Confident</a:t>
            </a:r>
          </a:p>
          <a:p>
            <a:pPr marL="0" indent="0">
              <a:buNone/>
            </a:pPr>
            <a:r>
              <a:rPr lang="en-GB" sz="1900" b="1" dirty="0" smtClean="0">
                <a:solidFill>
                  <a:srgbClr val="FFFFFF"/>
                </a:solidFill>
              </a:rPr>
              <a:t>Values: Respect, Responsibility &amp; Resilience.</a:t>
            </a:r>
            <a:endParaRPr lang="en-GB" sz="1900" b="1" dirty="0">
              <a:solidFill>
                <a:srgbClr val="FFFFFF"/>
              </a:solidFill>
            </a:endParaRPr>
          </a:p>
          <a:p>
            <a:pPr marL="0" indent="0">
              <a:buNone/>
            </a:pPr>
            <a:endParaRPr lang="en-GB" sz="1900" b="1" dirty="0">
              <a:solidFill>
                <a:srgbClr val="FFFFFF"/>
              </a:solidFill>
            </a:endParaRPr>
          </a:p>
          <a:p>
            <a:pPr marL="0" indent="0">
              <a:buNone/>
            </a:pPr>
            <a:endParaRPr lang="en-GB" sz="1900" u="sng" dirty="0">
              <a:solidFill>
                <a:srgbClr val="FFFFFF"/>
              </a:solidFill>
            </a:endParaRPr>
          </a:p>
          <a:p>
            <a:pPr marL="0" indent="0">
              <a:buNone/>
            </a:pPr>
            <a:endParaRPr lang="en-GB" sz="1900" dirty="0">
              <a:solidFill>
                <a:srgbClr val="FFFFFF"/>
              </a:solidFill>
            </a:endParaRPr>
          </a:p>
        </p:txBody>
      </p:sp>
      <p:pic>
        <p:nvPicPr>
          <p:cNvPr id="14" name="Picture 13"/>
          <p:cNvPicPr>
            <a:picLocks noChangeAspect="1"/>
          </p:cNvPicPr>
          <p:nvPr/>
        </p:nvPicPr>
        <p:blipFill rotWithShape="1">
          <a:blip r:embed="rId5"/>
          <a:srcRect t="5701" r="2" b="11592"/>
          <a:stretch/>
        </p:blipFill>
        <p:spPr>
          <a:xfrm>
            <a:off x="9617746" y="2426918"/>
            <a:ext cx="2251025" cy="1998429"/>
          </a:xfrm>
          <a:prstGeom prst="rect">
            <a:avLst/>
          </a:prstGeom>
        </p:spPr>
      </p:pic>
      <p:pic>
        <p:nvPicPr>
          <p:cNvPr id="15" name="Picture 14"/>
          <p:cNvPicPr>
            <a:picLocks noChangeAspect="1"/>
          </p:cNvPicPr>
          <p:nvPr/>
        </p:nvPicPr>
        <p:blipFill rotWithShape="1">
          <a:blip r:embed="rId6"/>
          <a:srcRect l="16442" r="9438" b="-5"/>
          <a:stretch/>
        </p:blipFill>
        <p:spPr>
          <a:xfrm>
            <a:off x="9617746" y="4499919"/>
            <a:ext cx="2251024" cy="2036361"/>
          </a:xfrm>
          <a:prstGeom prst="rect">
            <a:avLst/>
          </a:prstGeom>
        </p:spPr>
      </p:pic>
    </p:spTree>
    <p:extLst>
      <p:ext uri="{BB962C8B-B14F-4D97-AF65-F5344CB8AC3E}">
        <p14:creationId xmlns:p14="http://schemas.microsoft.com/office/powerpoint/2010/main" val="81874267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23AC064-BC96-4F32-8AE1-B2FD3875482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46351" y="433545"/>
            <a:ext cx="11139854" cy="930447"/>
          </a:xfrm>
        </p:spPr>
        <p:txBody>
          <a:bodyPr vert="horz" lIns="91440" tIns="45720" rIns="91440" bIns="45720" rtlCol="0" anchor="b">
            <a:normAutofit/>
          </a:bodyPr>
          <a:lstStyle/>
          <a:p>
            <a:pPr algn="ctr"/>
            <a:r>
              <a:rPr lang="en-GB" sz="5400" dirty="0">
                <a:solidFill>
                  <a:srgbClr val="FFFFFF"/>
                </a:solidFill>
              </a:rPr>
              <a:t>What do we believe?</a:t>
            </a:r>
            <a:endParaRPr lang="en-US" sz="5400" dirty="0">
              <a:solidFill>
                <a:srgbClr val="FFFFFF"/>
              </a:solidFill>
            </a:endParaRPr>
          </a:p>
        </p:txBody>
      </p:sp>
      <p:cxnSp>
        <p:nvCxnSpPr>
          <p:cNvPr id="16" name="Straight Connector 11">
            <a:extLst>
              <a:ext uri="{FF2B5EF4-FFF2-40B4-BE49-F238E27FC236}">
                <a16:creationId xmlns:a16="http://schemas.microsoft.com/office/drawing/2014/main" id="{7E7C77BC-7138-40B1-A15B-20F57A494629}"/>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4" name="Content Placeholder 3"/>
          <p:cNvPicPr>
            <a:picLocks noGrp="1" noChangeAspect="1"/>
          </p:cNvPicPr>
          <p:nvPr>
            <p:ph idx="1"/>
          </p:nvPr>
        </p:nvPicPr>
        <p:blipFill>
          <a:blip r:embed="rId2"/>
          <a:stretch>
            <a:fillRect/>
          </a:stretch>
        </p:blipFill>
        <p:spPr>
          <a:xfrm>
            <a:off x="331567" y="2891160"/>
            <a:ext cx="5455917" cy="3068953"/>
          </a:xfrm>
          <a:prstGeom prst="rect">
            <a:avLst/>
          </a:prstGeom>
        </p:spPr>
      </p:pic>
      <p:cxnSp>
        <p:nvCxnSpPr>
          <p:cNvPr id="17" name="Straight Connector 13">
            <a:extLst>
              <a:ext uri="{FF2B5EF4-FFF2-40B4-BE49-F238E27FC236}">
                <a16:creationId xmlns:a16="http://schemas.microsoft.com/office/drawing/2014/main" id="{DB146403-F3D6-484B-B2ED-97F9565D0370}"/>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5" name="Picture 4"/>
          <p:cNvPicPr>
            <a:picLocks noChangeAspect="1"/>
          </p:cNvPicPr>
          <p:nvPr/>
        </p:nvPicPr>
        <p:blipFill>
          <a:blip r:embed="rId3"/>
          <a:stretch>
            <a:fillRect/>
          </a:stretch>
        </p:blipFill>
        <p:spPr>
          <a:xfrm>
            <a:off x="6445073" y="2986639"/>
            <a:ext cx="5455917" cy="2877995"/>
          </a:xfrm>
          <a:prstGeom prst="rect">
            <a:avLst/>
          </a:prstGeom>
        </p:spPr>
      </p:pic>
    </p:spTree>
    <p:extLst>
      <p:ext uri="{BB962C8B-B14F-4D97-AF65-F5344CB8AC3E}">
        <p14:creationId xmlns:p14="http://schemas.microsoft.com/office/powerpoint/2010/main" val="31062780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Rectangle 30">
            <a:extLst>
              <a:ext uri="{FF2B5EF4-FFF2-40B4-BE49-F238E27FC236}">
                <a16:creationId xmlns:a16="http://schemas.microsoft.com/office/drawing/2014/main" id="{4038CB10-1F5C-4D54-9DF7-12586DE5B00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375C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524256" y="491260"/>
            <a:ext cx="6594189" cy="1625210"/>
          </a:xfrm>
        </p:spPr>
        <p:txBody>
          <a:bodyPr>
            <a:normAutofit/>
          </a:bodyPr>
          <a:lstStyle/>
          <a:p>
            <a:r>
              <a:rPr lang="en-GB" b="1">
                <a:solidFill>
                  <a:srgbClr val="FFFFFF"/>
                </a:solidFill>
              </a:rPr>
              <a:t>What can we offer?</a:t>
            </a:r>
          </a:p>
        </p:txBody>
      </p:sp>
      <p:pic>
        <p:nvPicPr>
          <p:cNvPr id="5" name="Picture 4"/>
          <p:cNvPicPr>
            <a:picLocks noChangeAspect="1"/>
          </p:cNvPicPr>
          <p:nvPr/>
        </p:nvPicPr>
        <p:blipFill rotWithShape="1">
          <a:blip r:embed="rId2"/>
          <a:srcRect l="23024" r="27405" b="1"/>
          <a:stretch/>
        </p:blipFill>
        <p:spPr>
          <a:xfrm>
            <a:off x="327546" y="2454903"/>
            <a:ext cx="3442801" cy="4080254"/>
          </a:xfrm>
          <a:prstGeom prst="rect">
            <a:avLst/>
          </a:prstGeom>
        </p:spPr>
      </p:pic>
      <p:pic>
        <p:nvPicPr>
          <p:cNvPr id="4" name="Picture 3"/>
          <p:cNvPicPr>
            <a:picLocks noChangeAspect="1"/>
          </p:cNvPicPr>
          <p:nvPr/>
        </p:nvPicPr>
        <p:blipFill rotWithShape="1">
          <a:blip r:embed="rId3"/>
          <a:srcRect l="3569" r="4" b="4"/>
          <a:stretch/>
        </p:blipFill>
        <p:spPr>
          <a:xfrm>
            <a:off x="3942260" y="2454901"/>
            <a:ext cx="3442803" cy="4080255"/>
          </a:xfrm>
          <a:prstGeom prst="rect">
            <a:avLst/>
          </a:prstGeom>
        </p:spPr>
      </p:pic>
      <p:sp>
        <p:nvSpPr>
          <p:cNvPr id="36" name="Rectangle 32">
            <a:extLst>
              <a:ext uri="{FF2B5EF4-FFF2-40B4-BE49-F238E27FC236}">
                <a16:creationId xmlns:a16="http://schemas.microsoft.com/office/drawing/2014/main" id="{73ED6512-6858-4552-B699-9A97FE9A4EA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7957973" y="1303865"/>
            <a:ext cx="3511296" cy="5330952"/>
          </a:xfrm>
        </p:spPr>
        <p:txBody>
          <a:bodyPr anchor="ctr">
            <a:normAutofit/>
          </a:bodyPr>
          <a:lstStyle/>
          <a:p>
            <a:r>
              <a:rPr lang="en-GB" sz="1700" dirty="0">
                <a:solidFill>
                  <a:srgbClr val="FFFFFF"/>
                </a:solidFill>
              </a:rPr>
              <a:t>Butler’s Hill and Broomhill are rated ‘good schools’ </a:t>
            </a:r>
          </a:p>
          <a:p>
            <a:r>
              <a:rPr lang="en-GB" sz="1700" dirty="0">
                <a:solidFill>
                  <a:srgbClr val="FFFFFF"/>
                </a:solidFill>
              </a:rPr>
              <a:t>Wrap around care – Before school club</a:t>
            </a:r>
          </a:p>
          <a:p>
            <a:r>
              <a:rPr lang="en-GB" sz="1700" dirty="0">
                <a:solidFill>
                  <a:srgbClr val="FFFFFF"/>
                </a:solidFill>
              </a:rPr>
              <a:t>Partnership with Broomhill Juniors</a:t>
            </a:r>
          </a:p>
          <a:p>
            <a:pPr lvl="0"/>
            <a:r>
              <a:rPr lang="en-GB" sz="1700" dirty="0">
                <a:solidFill>
                  <a:srgbClr val="FFFFFF"/>
                </a:solidFill>
              </a:rPr>
              <a:t>A range of after school clubs</a:t>
            </a:r>
          </a:p>
          <a:p>
            <a:pPr lvl="0"/>
            <a:r>
              <a:rPr lang="en-GB" sz="1700" dirty="0">
                <a:solidFill>
                  <a:srgbClr val="FFFFFF"/>
                </a:solidFill>
              </a:rPr>
              <a:t>Before school clubs and holiday activities </a:t>
            </a:r>
          </a:p>
          <a:p>
            <a:pPr lvl="0"/>
            <a:r>
              <a:rPr lang="en-GB" sz="1700" dirty="0">
                <a:solidFill>
                  <a:srgbClr val="FFFFFF"/>
                </a:solidFill>
              </a:rPr>
              <a:t>Lime Trees After school provision</a:t>
            </a:r>
          </a:p>
          <a:p>
            <a:pPr lvl="0"/>
            <a:r>
              <a:rPr lang="en-GB" sz="1700" dirty="0">
                <a:solidFill>
                  <a:srgbClr val="FFFFFF"/>
                </a:solidFill>
              </a:rPr>
              <a:t>Health and family support</a:t>
            </a:r>
          </a:p>
          <a:p>
            <a:pPr lvl="0"/>
            <a:r>
              <a:rPr lang="en-GB" sz="1700" dirty="0">
                <a:solidFill>
                  <a:srgbClr val="FFFFFF"/>
                </a:solidFill>
              </a:rPr>
              <a:t>A farm (Broomhill site)</a:t>
            </a:r>
          </a:p>
          <a:p>
            <a:r>
              <a:rPr lang="en-GB" sz="1700" dirty="0">
                <a:solidFill>
                  <a:srgbClr val="FFFFFF"/>
                </a:solidFill>
              </a:rPr>
              <a:t>Forest school (Both sites)</a:t>
            </a:r>
          </a:p>
          <a:p>
            <a:pPr marL="0" indent="0">
              <a:buNone/>
            </a:pPr>
            <a:endParaRPr lang="en-GB" sz="1700" dirty="0">
              <a:solidFill>
                <a:srgbClr val="FFFFFF"/>
              </a:solidFill>
            </a:endParaRPr>
          </a:p>
          <a:p>
            <a:pPr marL="0" indent="0">
              <a:buNone/>
            </a:pPr>
            <a:endParaRPr lang="en-GB" sz="1700" dirty="0">
              <a:solidFill>
                <a:srgbClr val="FFFFFF"/>
              </a:solidFill>
            </a:endParaRPr>
          </a:p>
          <a:p>
            <a:endParaRPr lang="en-GB" sz="1700" dirty="0">
              <a:solidFill>
                <a:srgbClr val="FFFFFF"/>
              </a:solidFill>
            </a:endParaRPr>
          </a:p>
        </p:txBody>
      </p:sp>
    </p:spTree>
    <p:extLst>
      <p:ext uri="{BB962C8B-B14F-4D97-AF65-F5344CB8AC3E}">
        <p14:creationId xmlns:p14="http://schemas.microsoft.com/office/powerpoint/2010/main" val="36817358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a:srcRect t="7080" r="1" b="24805"/>
          <a:stretch/>
        </p:blipFill>
        <p:spPr>
          <a:xfrm>
            <a:off x="643467" y="643467"/>
            <a:ext cx="10905066" cy="5571066"/>
          </a:xfrm>
          <a:prstGeom prst="rect">
            <a:avLst/>
          </a:prstGeom>
        </p:spPr>
      </p:pic>
    </p:spTree>
    <p:extLst>
      <p:ext uri="{BB962C8B-B14F-4D97-AF65-F5344CB8AC3E}">
        <p14:creationId xmlns:p14="http://schemas.microsoft.com/office/powerpoint/2010/main" val="364018117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06834" y="585553"/>
            <a:ext cx="7341354" cy="1325563"/>
          </a:xfrm>
        </p:spPr>
        <p:txBody>
          <a:bodyPr>
            <a:normAutofit fontScale="90000"/>
          </a:bodyPr>
          <a:lstStyle/>
          <a:p>
            <a:pPr algn="ctr"/>
            <a:r>
              <a:rPr lang="en-GB" dirty="0">
                <a:solidFill>
                  <a:srgbClr val="FFFFFF"/>
                </a:solidFill>
              </a:rPr>
              <a:t>Committed and dedicated staff who genuinely care for</a:t>
            </a:r>
            <a:br>
              <a:rPr lang="en-GB" dirty="0">
                <a:solidFill>
                  <a:srgbClr val="FFFFFF"/>
                </a:solidFill>
              </a:rPr>
            </a:br>
            <a:r>
              <a:rPr lang="en-GB" dirty="0">
                <a:solidFill>
                  <a:srgbClr val="FFFFFF"/>
                </a:solidFill>
              </a:rPr>
              <a:t>the children</a:t>
            </a:r>
            <a:br>
              <a:rPr lang="en-GB" dirty="0">
                <a:solidFill>
                  <a:srgbClr val="FFFFFF"/>
                </a:solidFill>
              </a:rPr>
            </a:br>
            <a:endParaRPr lang="en-GB" dirty="0"/>
          </a:p>
        </p:txBody>
      </p:sp>
      <p:sp>
        <p:nvSpPr>
          <p:cNvPr id="23" name="Freeform: Shape 12">
            <a:extLst>
              <a:ext uri="{FF2B5EF4-FFF2-40B4-BE49-F238E27FC236}">
                <a16:creationId xmlns:a16="http://schemas.microsoft.com/office/drawing/2014/main" id="{2EEE8F11-3582-44B7-9869-F2D26D7DD9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133221" cy="3548529"/>
          </a:xfrm>
          <a:custGeom>
            <a:avLst/>
            <a:gdLst>
              <a:gd name="connsiteX0" fmla="*/ 0 w 4133221"/>
              <a:gd name="connsiteY0" fmla="*/ 0 h 3548529"/>
              <a:gd name="connsiteX1" fmla="*/ 3798429 w 4133221"/>
              <a:gd name="connsiteY1" fmla="*/ 0 h 3548529"/>
              <a:gd name="connsiteX2" fmla="*/ 3850140 w 4133221"/>
              <a:gd name="connsiteY2" fmla="*/ 85119 h 3548529"/>
              <a:gd name="connsiteX3" fmla="*/ 4133221 w 4133221"/>
              <a:gd name="connsiteY3" fmla="*/ 1203093 h 3548529"/>
              <a:gd name="connsiteX4" fmla="*/ 1787785 w 4133221"/>
              <a:gd name="connsiteY4" fmla="*/ 3548529 h 3548529"/>
              <a:gd name="connsiteX5" fmla="*/ 129311 w 4133221"/>
              <a:gd name="connsiteY5" fmla="*/ 2861567 h 3548529"/>
              <a:gd name="connsiteX6" fmla="*/ 0 w 4133221"/>
              <a:gd name="connsiteY6" fmla="*/ 2719289 h 35485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3221" h="3548529">
                <a:moveTo>
                  <a:pt x="0" y="0"/>
                </a:moveTo>
                <a:lnTo>
                  <a:pt x="3798429" y="0"/>
                </a:lnTo>
                <a:lnTo>
                  <a:pt x="3850140" y="85119"/>
                </a:lnTo>
                <a:cubicBezTo>
                  <a:pt x="4030674" y="417451"/>
                  <a:pt x="4133221" y="798296"/>
                  <a:pt x="4133221" y="1203093"/>
                </a:cubicBezTo>
                <a:cubicBezTo>
                  <a:pt x="4133221" y="2498442"/>
                  <a:pt x="3083134" y="3548529"/>
                  <a:pt x="1787785" y="3548529"/>
                </a:cubicBezTo>
                <a:cubicBezTo>
                  <a:pt x="1140111" y="3548529"/>
                  <a:pt x="553752" y="3286007"/>
                  <a:pt x="129311" y="2861567"/>
                </a:cubicBezTo>
                <a:lnTo>
                  <a:pt x="0" y="2719289"/>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Freeform: Shape 14">
            <a:extLst>
              <a:ext uri="{FF2B5EF4-FFF2-40B4-BE49-F238E27FC236}">
                <a16:creationId xmlns:a16="http://schemas.microsoft.com/office/drawing/2014/main" id="{2141F1CC-6A53-4BCF-9127-AABB52E2497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1" y="3842187"/>
            <a:ext cx="3321156" cy="3015812"/>
          </a:xfrm>
          <a:custGeom>
            <a:avLst/>
            <a:gdLst>
              <a:gd name="connsiteX0" fmla="*/ 1359768 w 3321156"/>
              <a:gd name="connsiteY0" fmla="*/ 0 h 3015812"/>
              <a:gd name="connsiteX1" fmla="*/ 3321156 w 3321156"/>
              <a:gd name="connsiteY1" fmla="*/ 1961388 h 3015812"/>
              <a:gd name="connsiteX2" fmla="*/ 3084427 w 3321156"/>
              <a:gd name="connsiteY2" fmla="*/ 2896302 h 3015812"/>
              <a:gd name="connsiteX3" fmla="*/ 3011823 w 3321156"/>
              <a:gd name="connsiteY3" fmla="*/ 3015812 h 3015812"/>
              <a:gd name="connsiteX4" fmla="*/ 0 w 3321156"/>
              <a:gd name="connsiteY4" fmla="*/ 3015812 h 3015812"/>
              <a:gd name="connsiteX5" fmla="*/ 0 w 3321156"/>
              <a:gd name="connsiteY5" fmla="*/ 549808 h 3015812"/>
              <a:gd name="connsiteX6" fmla="*/ 112143 w 3321156"/>
              <a:gd name="connsiteY6" fmla="*/ 447886 h 3015812"/>
              <a:gd name="connsiteX7" fmla="*/ 1359768 w 3321156"/>
              <a:gd name="connsiteY7" fmla="*/ 0 h 3015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21156" h="3015812">
                <a:moveTo>
                  <a:pt x="1359768" y="0"/>
                </a:moveTo>
                <a:cubicBezTo>
                  <a:pt x="2443013" y="0"/>
                  <a:pt x="3321156" y="878143"/>
                  <a:pt x="3321156" y="1961388"/>
                </a:cubicBezTo>
                <a:cubicBezTo>
                  <a:pt x="3321156" y="2299902"/>
                  <a:pt x="3235400" y="2618387"/>
                  <a:pt x="3084427" y="2896302"/>
                </a:cubicBezTo>
                <a:lnTo>
                  <a:pt x="3011823" y="3015812"/>
                </a:lnTo>
                <a:lnTo>
                  <a:pt x="0" y="3015812"/>
                </a:lnTo>
                <a:lnTo>
                  <a:pt x="0" y="549808"/>
                </a:lnTo>
                <a:lnTo>
                  <a:pt x="112143" y="447886"/>
                </a:lnTo>
                <a:cubicBezTo>
                  <a:pt x="451187" y="168082"/>
                  <a:pt x="885848" y="0"/>
                  <a:pt x="1359768"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Oval 16">
            <a:extLst>
              <a:ext uri="{FF2B5EF4-FFF2-40B4-BE49-F238E27FC236}">
                <a16:creationId xmlns:a16="http://schemas.microsoft.com/office/drawing/2014/main" id="{561B2B49-7142-4CA8-A929-4671548E6A5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94530" y="2496668"/>
            <a:ext cx="3118104" cy="311810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p:cNvPicPr>
            <a:picLocks noChangeAspect="1"/>
          </p:cNvPicPr>
          <p:nvPr/>
        </p:nvPicPr>
        <p:blipFill rotWithShape="1">
          <a:blip r:embed="rId2"/>
          <a:srcRect l="24000" r="21499" b="-2"/>
          <a:stretch/>
        </p:blipFill>
        <p:spPr>
          <a:xfrm>
            <a:off x="3559122" y="2661260"/>
            <a:ext cx="2788920" cy="2788920"/>
          </a:xfrm>
          <a:custGeom>
            <a:avLst/>
            <a:gdLst/>
            <a:ahLst/>
            <a:cxnLst/>
            <a:rect l="l" t="t" r="r" b="b"/>
            <a:pathLst>
              <a:path w="2880360" h="2880360">
                <a:moveTo>
                  <a:pt x="1440180" y="0"/>
                </a:moveTo>
                <a:cubicBezTo>
                  <a:pt x="2235569" y="0"/>
                  <a:pt x="2880360" y="644791"/>
                  <a:pt x="2880360" y="1440180"/>
                </a:cubicBezTo>
                <a:cubicBezTo>
                  <a:pt x="2880360" y="2235569"/>
                  <a:pt x="2235569" y="2880360"/>
                  <a:pt x="1440180" y="2880360"/>
                </a:cubicBezTo>
                <a:cubicBezTo>
                  <a:pt x="644791" y="2880360"/>
                  <a:pt x="0" y="2235569"/>
                  <a:pt x="0" y="1440180"/>
                </a:cubicBezTo>
                <a:cubicBezTo>
                  <a:pt x="0" y="644791"/>
                  <a:pt x="644791" y="0"/>
                  <a:pt x="1440180" y="0"/>
                </a:cubicBezTo>
                <a:close/>
              </a:path>
            </a:pathLst>
          </a:custGeom>
        </p:spPr>
      </p:pic>
      <p:pic>
        <p:nvPicPr>
          <p:cNvPr id="4" name="Content Placeholder 3"/>
          <p:cNvPicPr>
            <a:picLocks noChangeAspect="1"/>
          </p:cNvPicPr>
          <p:nvPr/>
        </p:nvPicPr>
        <p:blipFill rotWithShape="1">
          <a:blip r:embed="rId3"/>
          <a:srcRect l="10591" r="12588" b="-2"/>
          <a:stretch/>
        </p:blipFill>
        <p:spPr>
          <a:xfrm>
            <a:off x="20" y="10"/>
            <a:ext cx="3967953" cy="3383270"/>
          </a:xfrm>
          <a:custGeom>
            <a:avLst/>
            <a:gdLst/>
            <a:ahLst/>
            <a:cxnLst/>
            <a:rect l="l" t="t" r="r" b="b"/>
            <a:pathLst>
              <a:path w="3967973" h="3383280">
                <a:moveTo>
                  <a:pt x="0" y="0"/>
                </a:moveTo>
                <a:lnTo>
                  <a:pt x="3605273" y="0"/>
                </a:lnTo>
                <a:lnTo>
                  <a:pt x="3704836" y="163887"/>
                </a:lnTo>
                <a:cubicBezTo>
                  <a:pt x="3872651" y="472804"/>
                  <a:pt x="3967973" y="826817"/>
                  <a:pt x="3967973" y="1203093"/>
                </a:cubicBezTo>
                <a:cubicBezTo>
                  <a:pt x="3967973" y="2407177"/>
                  <a:pt x="2991870" y="3383280"/>
                  <a:pt x="1787786" y="3383280"/>
                </a:cubicBezTo>
                <a:cubicBezTo>
                  <a:pt x="1110489" y="3383280"/>
                  <a:pt x="505326" y="3074435"/>
                  <a:pt x="105448" y="2589894"/>
                </a:cubicBezTo>
                <a:lnTo>
                  <a:pt x="0" y="2448881"/>
                </a:lnTo>
                <a:close/>
              </a:path>
            </a:pathLst>
          </a:custGeom>
        </p:spPr>
      </p:pic>
      <p:pic>
        <p:nvPicPr>
          <p:cNvPr id="6" name="Picture 5"/>
          <p:cNvPicPr>
            <a:picLocks noChangeAspect="1"/>
          </p:cNvPicPr>
          <p:nvPr/>
        </p:nvPicPr>
        <p:blipFill rotWithShape="1">
          <a:blip r:embed="rId4"/>
          <a:srcRect l="6278" r="20123" b="-1"/>
          <a:stretch/>
        </p:blipFill>
        <p:spPr>
          <a:xfrm>
            <a:off x="4825" y="4007260"/>
            <a:ext cx="3155071" cy="2850749"/>
          </a:xfrm>
          <a:custGeom>
            <a:avLst/>
            <a:gdLst/>
            <a:ahLst/>
            <a:cxnLst/>
            <a:rect l="l" t="t" r="r" b="b"/>
            <a:pathLst>
              <a:path w="3155071" h="2850749">
                <a:moveTo>
                  <a:pt x="1358746" y="0"/>
                </a:moveTo>
                <a:cubicBezTo>
                  <a:pt x="2350829" y="0"/>
                  <a:pt x="3155071" y="804242"/>
                  <a:pt x="3155071" y="1796325"/>
                </a:cubicBezTo>
                <a:cubicBezTo>
                  <a:pt x="3155071" y="2168356"/>
                  <a:pt x="3041975" y="2513972"/>
                  <a:pt x="2848287" y="2800668"/>
                </a:cubicBezTo>
                <a:lnTo>
                  <a:pt x="2810837" y="2850749"/>
                </a:lnTo>
                <a:lnTo>
                  <a:pt x="0" y="2850749"/>
                </a:lnTo>
                <a:lnTo>
                  <a:pt x="0" y="623564"/>
                </a:lnTo>
                <a:lnTo>
                  <a:pt x="88552" y="526132"/>
                </a:lnTo>
                <a:cubicBezTo>
                  <a:pt x="413623" y="201061"/>
                  <a:pt x="862705" y="0"/>
                  <a:pt x="1358746" y="0"/>
                </a:cubicBezTo>
                <a:close/>
              </a:path>
            </a:pathLst>
          </a:custGeom>
        </p:spPr>
      </p:pic>
      <p:sp>
        <p:nvSpPr>
          <p:cNvPr id="26" name="Content Placeholder 9">
            <a:extLst>
              <a:ext uri="{FF2B5EF4-FFF2-40B4-BE49-F238E27FC236}">
                <a16:creationId xmlns:a16="http://schemas.microsoft.com/office/drawing/2014/main" id="{4F123C12-E878-4F28-8442-1DFAA45C9C85}"/>
              </a:ext>
            </a:extLst>
          </p:cNvPr>
          <p:cNvSpPr>
            <a:spLocks noGrp="1"/>
          </p:cNvSpPr>
          <p:nvPr>
            <p:ph idx="1"/>
          </p:nvPr>
        </p:nvSpPr>
        <p:spPr>
          <a:xfrm>
            <a:off x="6719467" y="2378144"/>
            <a:ext cx="4784582" cy="3352095"/>
          </a:xfrm>
        </p:spPr>
        <p:txBody>
          <a:bodyPr anchor="t">
            <a:normAutofit/>
          </a:bodyPr>
          <a:lstStyle/>
          <a:p>
            <a:endParaRPr lang="en-US" sz="1800" dirty="0"/>
          </a:p>
          <a:p>
            <a:r>
              <a:rPr lang="en-US" sz="1800" dirty="0"/>
              <a:t>Learning through play </a:t>
            </a:r>
          </a:p>
          <a:p>
            <a:r>
              <a:rPr lang="en-US" sz="1800" dirty="0" err="1"/>
              <a:t>Ofsted</a:t>
            </a:r>
            <a:r>
              <a:rPr lang="en-US" sz="1800" dirty="0"/>
              <a:t> </a:t>
            </a:r>
            <a:r>
              <a:rPr lang="en-US" sz="1800" dirty="0" smtClean="0"/>
              <a:t>continue to rate </a:t>
            </a:r>
            <a:r>
              <a:rPr lang="en-US" sz="1800" dirty="0"/>
              <a:t>us as a ‘good’ school</a:t>
            </a:r>
          </a:p>
          <a:p>
            <a:r>
              <a:rPr lang="en-US" sz="1800" dirty="0"/>
              <a:t>Curriculum that engages and excites children to become life long learners</a:t>
            </a:r>
          </a:p>
          <a:p>
            <a:r>
              <a:rPr lang="en-GB" sz="1800" dirty="0"/>
              <a:t>We understand and are committed to the development of the ‘whole child’ and acknowledge literacy and numeracy skills are essential but are only part of the education jigsaw.</a:t>
            </a:r>
            <a:endParaRPr lang="en-US" sz="1800" dirty="0"/>
          </a:p>
          <a:p>
            <a:endParaRPr lang="en-US" sz="1800" dirty="0"/>
          </a:p>
        </p:txBody>
      </p:sp>
    </p:spTree>
    <p:extLst>
      <p:ext uri="{BB962C8B-B14F-4D97-AF65-F5344CB8AC3E}">
        <p14:creationId xmlns:p14="http://schemas.microsoft.com/office/powerpoint/2010/main" val="142715967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cxnSp>
        <p:nvCxnSpPr>
          <p:cNvPr id="18" name="Straight Connector 9">
            <a:extLst>
              <a:ext uri="{FF2B5EF4-FFF2-40B4-BE49-F238E27FC236}">
                <a16:creationId xmlns:a16="http://schemas.microsoft.com/office/drawing/2014/main" id="{29A9ABB9-3FE5-49D5-B8B3-4489C4CE4F53}"/>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4300" y="2395983"/>
            <a:ext cx="0" cy="2228850"/>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pic>
        <p:nvPicPr>
          <p:cNvPr id="4" name="Content Placeholder 3"/>
          <p:cNvPicPr>
            <a:picLocks noGrp="1" noChangeAspect="1"/>
          </p:cNvPicPr>
          <p:nvPr>
            <p:ph idx="1"/>
          </p:nvPr>
        </p:nvPicPr>
        <p:blipFill>
          <a:blip r:embed="rId2"/>
          <a:stretch>
            <a:fillRect/>
          </a:stretch>
        </p:blipFill>
        <p:spPr>
          <a:xfrm>
            <a:off x="641350" y="1309688"/>
            <a:ext cx="3832225" cy="4400550"/>
          </a:xfrm>
          <a:prstGeom prst="rect">
            <a:avLst/>
          </a:prstGeom>
        </p:spPr>
      </p:pic>
      <p:pic>
        <p:nvPicPr>
          <p:cNvPr id="5" name="Picture 4"/>
          <p:cNvPicPr>
            <a:picLocks noChangeAspect="1"/>
          </p:cNvPicPr>
          <p:nvPr/>
        </p:nvPicPr>
        <p:blipFill>
          <a:blip r:embed="rId3"/>
          <a:stretch>
            <a:fillRect/>
          </a:stretch>
        </p:blipFill>
        <p:spPr>
          <a:xfrm>
            <a:off x="4527550" y="1309688"/>
            <a:ext cx="3370263" cy="4400550"/>
          </a:xfrm>
          <a:prstGeom prst="rect">
            <a:avLst/>
          </a:prstGeom>
        </p:spPr>
      </p:pic>
      <p:sp>
        <p:nvSpPr>
          <p:cNvPr id="2" name="Title 1"/>
          <p:cNvSpPr>
            <a:spLocks noGrp="1"/>
          </p:cNvSpPr>
          <p:nvPr>
            <p:ph type="title"/>
          </p:nvPr>
        </p:nvSpPr>
        <p:spPr>
          <a:xfrm>
            <a:off x="8540496" y="1282700"/>
            <a:ext cx="2799907" cy="4455416"/>
          </a:xfrm>
        </p:spPr>
        <p:txBody>
          <a:bodyPr anchor="ctr">
            <a:normAutofit/>
          </a:bodyPr>
          <a:lstStyle/>
          <a:p>
            <a:r>
              <a:rPr lang="en-GB" sz="3700"/>
              <a:t>Creative learning environments</a:t>
            </a:r>
          </a:p>
        </p:txBody>
      </p:sp>
    </p:spTree>
    <p:extLst>
      <p:ext uri="{BB962C8B-B14F-4D97-AF65-F5344CB8AC3E}">
        <p14:creationId xmlns:p14="http://schemas.microsoft.com/office/powerpoint/2010/main" val="341635146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2172A0AC-3DCE-4672-BCAF-28FEF91F602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E6F1C77-EDC9-4C5F-8C1C-62DD46BDA3C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rotWithShape="1">
          <a:blip r:embed="rId2">
            <a:alphaModFix amt="40000"/>
          </a:blip>
          <a:srcRect l="2792" r="5100" b="-2"/>
          <a:stretch/>
        </p:blipFill>
        <p:spPr>
          <a:xfrm>
            <a:off x="20" y="10"/>
            <a:ext cx="8450297" cy="6857990"/>
          </a:xfrm>
          <a:prstGeom prst="rect">
            <a:avLst/>
          </a:prstGeom>
        </p:spPr>
      </p:pic>
      <p:sp>
        <p:nvSpPr>
          <p:cNvPr id="2" name="Title 1"/>
          <p:cNvSpPr>
            <a:spLocks noGrp="1"/>
          </p:cNvSpPr>
          <p:nvPr>
            <p:ph type="title"/>
          </p:nvPr>
        </p:nvSpPr>
        <p:spPr>
          <a:xfrm>
            <a:off x="838201" y="365125"/>
            <a:ext cx="5251316" cy="1627636"/>
          </a:xfrm>
        </p:spPr>
        <p:txBody>
          <a:bodyPr vert="horz" lIns="91440" tIns="45720" rIns="91440" bIns="45720" rtlCol="0" anchor="ctr">
            <a:normAutofit/>
          </a:bodyPr>
          <a:lstStyle/>
          <a:p>
            <a:r>
              <a:rPr lang="en-US" kern="1200">
                <a:solidFill>
                  <a:srgbClr val="FFFFFF"/>
                </a:solidFill>
                <a:latin typeface="+mj-lt"/>
                <a:ea typeface="+mj-ea"/>
                <a:cs typeface="+mj-cs"/>
              </a:rPr>
              <a:t>Enrichment activities and learning</a:t>
            </a:r>
          </a:p>
        </p:txBody>
      </p:sp>
      <p:sp>
        <p:nvSpPr>
          <p:cNvPr id="5" name="Content Placeholder 4">
            <a:extLst>
              <a:ext uri="{FF2B5EF4-FFF2-40B4-BE49-F238E27FC236}">
                <a16:creationId xmlns:a16="http://schemas.microsoft.com/office/drawing/2014/main" id="{0FC994A0-6A84-C745-B800-23064416F7EB}"/>
              </a:ext>
            </a:extLst>
          </p:cNvPr>
          <p:cNvSpPr>
            <a:spLocks noGrp="1"/>
          </p:cNvSpPr>
          <p:nvPr>
            <p:ph idx="1"/>
          </p:nvPr>
        </p:nvSpPr>
        <p:spPr>
          <a:xfrm>
            <a:off x="1346383" y="5080935"/>
            <a:ext cx="4619621" cy="3957178"/>
          </a:xfrm>
        </p:spPr>
        <p:txBody>
          <a:bodyPr vert="horz" lIns="91440" tIns="45720" rIns="91440" bIns="45720" rtlCol="0">
            <a:normAutofit/>
          </a:bodyPr>
          <a:lstStyle/>
          <a:p>
            <a:r>
              <a:rPr lang="en-US" sz="2000">
                <a:solidFill>
                  <a:srgbClr val="FFFFFF"/>
                </a:solidFill>
              </a:rPr>
              <a:t>At Butler’s Hill we make ‘learning irresistible’ sparking the interest, enthusiasm and curiosity in our children.</a:t>
            </a:r>
          </a:p>
        </p:txBody>
      </p:sp>
      <p:pic>
        <p:nvPicPr>
          <p:cNvPr id="7" name="Picture 6"/>
          <p:cNvPicPr>
            <a:picLocks noChangeAspect="1"/>
          </p:cNvPicPr>
          <p:nvPr/>
        </p:nvPicPr>
        <p:blipFill rotWithShape="1">
          <a:blip r:embed="rId3"/>
          <a:srcRect t="8732" r="-2" b="5294"/>
          <a:stretch/>
        </p:blipFill>
        <p:spPr>
          <a:xfrm>
            <a:off x="6225997"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32820994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do we need from you?</a:t>
            </a:r>
          </a:p>
        </p:txBody>
      </p:sp>
      <p:sp>
        <p:nvSpPr>
          <p:cNvPr id="3" name="Content Placeholder 2"/>
          <p:cNvSpPr>
            <a:spLocks noGrp="1"/>
          </p:cNvSpPr>
          <p:nvPr>
            <p:ph idx="1"/>
          </p:nvPr>
        </p:nvSpPr>
        <p:spPr/>
        <p:txBody>
          <a:bodyPr/>
          <a:lstStyle/>
          <a:p>
            <a:r>
              <a:rPr lang="en-GB" dirty="0"/>
              <a:t>Attendance </a:t>
            </a:r>
          </a:p>
        </p:txBody>
      </p:sp>
      <p:pic>
        <p:nvPicPr>
          <p:cNvPr id="4" name="Picture 3"/>
          <p:cNvPicPr>
            <a:picLocks noChangeAspect="1"/>
          </p:cNvPicPr>
          <p:nvPr/>
        </p:nvPicPr>
        <p:blipFill>
          <a:blip r:embed="rId2"/>
          <a:stretch>
            <a:fillRect/>
          </a:stretch>
        </p:blipFill>
        <p:spPr>
          <a:xfrm>
            <a:off x="6408692" y="1450363"/>
            <a:ext cx="4372519" cy="4372519"/>
          </a:xfrm>
          <a:prstGeom prst="rect">
            <a:avLst/>
          </a:prstGeom>
        </p:spPr>
      </p:pic>
      <p:pic>
        <p:nvPicPr>
          <p:cNvPr id="5" name="Picture 4"/>
          <p:cNvPicPr>
            <a:picLocks noChangeAspect="1"/>
          </p:cNvPicPr>
          <p:nvPr/>
        </p:nvPicPr>
        <p:blipFill>
          <a:blip r:embed="rId3"/>
          <a:stretch>
            <a:fillRect/>
          </a:stretch>
        </p:blipFill>
        <p:spPr>
          <a:xfrm>
            <a:off x="838200" y="1257300"/>
            <a:ext cx="4905375" cy="5600700"/>
          </a:xfrm>
          <a:prstGeom prst="rect">
            <a:avLst/>
          </a:prstGeom>
        </p:spPr>
      </p:pic>
    </p:spTree>
    <p:extLst>
      <p:ext uri="{BB962C8B-B14F-4D97-AF65-F5344CB8AC3E}">
        <p14:creationId xmlns:p14="http://schemas.microsoft.com/office/powerpoint/2010/main" val="38090211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p:cNvPicPr>
            <a:picLocks noGrp="1" noChangeAspect="1"/>
          </p:cNvPicPr>
          <p:nvPr>
            <p:ph idx="1"/>
          </p:nvPr>
        </p:nvPicPr>
        <p:blipFill rotWithShape="1">
          <a:blip r:embed="rId2"/>
          <a:srcRect b="19"/>
          <a:stretch/>
        </p:blipFill>
        <p:spPr>
          <a:xfrm>
            <a:off x="20" y="1282"/>
            <a:ext cx="12191980" cy="6856718"/>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26463" y="4657165"/>
            <a:ext cx="1981760" cy="2034108"/>
          </a:xfrm>
          <a:prstGeom prst="rect">
            <a:avLst/>
          </a:prstGeom>
        </p:spPr>
      </p:pic>
    </p:spTree>
    <p:extLst>
      <p:ext uri="{BB962C8B-B14F-4D97-AF65-F5344CB8AC3E}">
        <p14:creationId xmlns:p14="http://schemas.microsoft.com/office/powerpoint/2010/main" val="144351693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19">
            <a:extLst>
              <a:ext uri="{FF2B5EF4-FFF2-40B4-BE49-F238E27FC236}">
                <a16:creationId xmlns:a16="http://schemas.microsoft.com/office/drawing/2014/main" id="{823AC064-BC96-4F32-8AE1-B2FD3875482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46351" y="433545"/>
            <a:ext cx="11139854" cy="930447"/>
          </a:xfrm>
        </p:spPr>
        <p:txBody>
          <a:bodyPr vert="horz" lIns="91440" tIns="45720" rIns="91440" bIns="45720" rtlCol="0" anchor="b">
            <a:normAutofit/>
          </a:bodyPr>
          <a:lstStyle/>
          <a:p>
            <a:pPr algn="ctr"/>
            <a:r>
              <a:rPr lang="en-US" sz="5400" u="sng" dirty="0" smtClean="0">
                <a:solidFill>
                  <a:srgbClr val="FFFFFF"/>
                </a:solidFill>
              </a:rPr>
              <a:t>What do people say about us!</a:t>
            </a:r>
            <a:endParaRPr lang="en-US" sz="5400" u="sng" dirty="0">
              <a:solidFill>
                <a:srgbClr val="FFFFFF"/>
              </a:solidFill>
            </a:endParaRPr>
          </a:p>
        </p:txBody>
      </p:sp>
      <p:cxnSp>
        <p:nvCxnSpPr>
          <p:cNvPr id="27" name="Straight Connector 21">
            <a:extLst>
              <a:ext uri="{FF2B5EF4-FFF2-40B4-BE49-F238E27FC236}">
                <a16:creationId xmlns:a16="http://schemas.microsoft.com/office/drawing/2014/main" id="{7E7C77BC-7138-40B1-A15B-20F57A494629}"/>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28" name="Straight Connector 23">
            <a:extLst>
              <a:ext uri="{FF2B5EF4-FFF2-40B4-BE49-F238E27FC236}">
                <a16:creationId xmlns:a16="http://schemas.microsoft.com/office/drawing/2014/main" id="{DB146403-F3D6-484B-B2ED-97F9565D0370}"/>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6" name="Content Placeholder 5"/>
          <p:cNvPicPr>
            <a:picLocks noGrp="1" noChangeAspect="1"/>
          </p:cNvPicPr>
          <p:nvPr>
            <p:ph idx="1"/>
          </p:nvPr>
        </p:nvPicPr>
        <p:blipFill>
          <a:blip r:embed="rId2"/>
          <a:stretch>
            <a:fillRect/>
          </a:stretch>
        </p:blipFill>
        <p:spPr>
          <a:xfrm>
            <a:off x="546351" y="2402456"/>
            <a:ext cx="1691117" cy="1176768"/>
          </a:xfrm>
          <a:prstGeom prst="rect">
            <a:avLst/>
          </a:prstGeom>
        </p:spPr>
      </p:pic>
      <p:sp>
        <p:nvSpPr>
          <p:cNvPr id="8" name="TextBox 7"/>
          <p:cNvSpPr txBox="1"/>
          <p:nvPr/>
        </p:nvSpPr>
        <p:spPr>
          <a:xfrm>
            <a:off x="2397083" y="2277801"/>
            <a:ext cx="3248297" cy="2031325"/>
          </a:xfrm>
          <a:prstGeom prst="rect">
            <a:avLst/>
          </a:prstGeom>
          <a:noFill/>
          <a:ln>
            <a:solidFill>
              <a:schemeClr val="tx1"/>
            </a:solidFill>
          </a:ln>
        </p:spPr>
        <p:txBody>
          <a:bodyPr wrap="square" rtlCol="0">
            <a:spAutoFit/>
          </a:bodyPr>
          <a:lstStyle/>
          <a:p>
            <a:r>
              <a:rPr lang="en-GB" dirty="0"/>
              <a:t>Leaders have created a ‘family feel’ ethos. Staff are a united team, and are keen to</a:t>
            </a:r>
          </a:p>
          <a:p>
            <a:r>
              <a:rPr lang="en-GB" dirty="0"/>
              <a:t>involve the local community in the learning opportunities planned for pupils and in their</a:t>
            </a:r>
          </a:p>
          <a:p>
            <a:r>
              <a:rPr lang="en-GB" dirty="0"/>
              <a:t>charity </a:t>
            </a:r>
            <a:r>
              <a:rPr lang="en-GB" dirty="0" smtClean="0"/>
              <a:t>work’.</a:t>
            </a:r>
            <a:endParaRPr lang="en-GB" dirty="0"/>
          </a:p>
        </p:txBody>
      </p:sp>
      <p:pic>
        <p:nvPicPr>
          <p:cNvPr id="9" name="Picture 8"/>
          <p:cNvPicPr>
            <a:picLocks noChangeAspect="1"/>
          </p:cNvPicPr>
          <p:nvPr/>
        </p:nvPicPr>
        <p:blipFill>
          <a:blip r:embed="rId3"/>
          <a:stretch>
            <a:fillRect/>
          </a:stretch>
        </p:blipFill>
        <p:spPr>
          <a:xfrm>
            <a:off x="6523537" y="2528801"/>
            <a:ext cx="2325251" cy="1311680"/>
          </a:xfrm>
          <a:prstGeom prst="rect">
            <a:avLst/>
          </a:prstGeom>
        </p:spPr>
      </p:pic>
      <p:sp>
        <p:nvSpPr>
          <p:cNvPr id="10" name="TextBox 9"/>
          <p:cNvSpPr txBox="1"/>
          <p:nvPr/>
        </p:nvSpPr>
        <p:spPr>
          <a:xfrm>
            <a:off x="8848788" y="2673531"/>
            <a:ext cx="2837417" cy="646331"/>
          </a:xfrm>
          <a:prstGeom prst="rect">
            <a:avLst/>
          </a:prstGeom>
          <a:noFill/>
          <a:ln>
            <a:solidFill>
              <a:schemeClr val="tx1"/>
            </a:solidFill>
          </a:ln>
        </p:spPr>
        <p:txBody>
          <a:bodyPr wrap="square" rtlCol="0">
            <a:spAutoFit/>
          </a:bodyPr>
          <a:lstStyle/>
          <a:p>
            <a:r>
              <a:rPr lang="en-GB" dirty="0" smtClean="0"/>
              <a:t>Bullying doesn’t </a:t>
            </a:r>
            <a:r>
              <a:rPr lang="en-GB" dirty="0"/>
              <a:t>happen here – this is a kind school.</a:t>
            </a:r>
          </a:p>
        </p:txBody>
      </p:sp>
      <p:pic>
        <p:nvPicPr>
          <p:cNvPr id="11" name="Picture 10"/>
          <p:cNvPicPr>
            <a:picLocks noChangeAspect="1"/>
          </p:cNvPicPr>
          <p:nvPr/>
        </p:nvPicPr>
        <p:blipFill>
          <a:blip r:embed="rId4"/>
          <a:stretch>
            <a:fillRect/>
          </a:stretch>
        </p:blipFill>
        <p:spPr>
          <a:xfrm>
            <a:off x="6330315" y="4134770"/>
            <a:ext cx="3344645" cy="1046830"/>
          </a:xfrm>
          <a:prstGeom prst="rect">
            <a:avLst/>
          </a:prstGeom>
        </p:spPr>
      </p:pic>
      <p:sp>
        <p:nvSpPr>
          <p:cNvPr id="12" name="TextBox 11"/>
          <p:cNvSpPr txBox="1"/>
          <p:nvPr/>
        </p:nvSpPr>
        <p:spPr>
          <a:xfrm>
            <a:off x="6330315" y="5257844"/>
            <a:ext cx="5505360" cy="1477328"/>
          </a:xfrm>
          <a:prstGeom prst="rect">
            <a:avLst/>
          </a:prstGeom>
          <a:noFill/>
          <a:ln>
            <a:solidFill>
              <a:schemeClr val="tx1"/>
            </a:solidFill>
          </a:ln>
        </p:spPr>
        <p:txBody>
          <a:bodyPr wrap="square" rtlCol="0">
            <a:spAutoFit/>
          </a:bodyPr>
          <a:lstStyle/>
          <a:p>
            <a:r>
              <a:rPr lang="en-GB" dirty="0" smtClean="0"/>
              <a:t>Mark Spencer MP</a:t>
            </a:r>
          </a:p>
          <a:p>
            <a:r>
              <a:rPr lang="en-GB" dirty="0" smtClean="0"/>
              <a:t>It </a:t>
            </a:r>
            <a:r>
              <a:rPr lang="en-GB" dirty="0"/>
              <a:t>was great to see how much the children enjoyed being at school, with one class having lots of fun learning about creepy crawlies in particular. I can’t praise the staff and children enough from what I saw on my </a:t>
            </a:r>
            <a:r>
              <a:rPr lang="en-GB" dirty="0" smtClean="0"/>
              <a:t>visit’. </a:t>
            </a:r>
            <a:endParaRPr lang="en-GB" dirty="0"/>
          </a:p>
        </p:txBody>
      </p:sp>
      <p:pic>
        <p:nvPicPr>
          <p:cNvPr id="13" name="Picture 12"/>
          <p:cNvPicPr>
            <a:picLocks noChangeAspect="1"/>
          </p:cNvPicPr>
          <p:nvPr/>
        </p:nvPicPr>
        <p:blipFill>
          <a:blip r:embed="rId5"/>
          <a:stretch>
            <a:fillRect/>
          </a:stretch>
        </p:blipFill>
        <p:spPr>
          <a:xfrm>
            <a:off x="0" y="4309126"/>
            <a:ext cx="2482932" cy="2132915"/>
          </a:xfrm>
          <a:prstGeom prst="rect">
            <a:avLst/>
          </a:prstGeom>
        </p:spPr>
      </p:pic>
      <p:sp>
        <p:nvSpPr>
          <p:cNvPr id="14" name="TextBox 13"/>
          <p:cNvSpPr txBox="1"/>
          <p:nvPr/>
        </p:nvSpPr>
        <p:spPr>
          <a:xfrm>
            <a:off x="2445657" y="4425636"/>
            <a:ext cx="3563603" cy="2308324"/>
          </a:xfrm>
          <a:prstGeom prst="rect">
            <a:avLst/>
          </a:prstGeom>
          <a:noFill/>
          <a:ln>
            <a:solidFill>
              <a:schemeClr val="tx1"/>
            </a:solidFill>
          </a:ln>
        </p:spPr>
        <p:txBody>
          <a:bodyPr wrap="square" rtlCol="0">
            <a:spAutoFit/>
          </a:bodyPr>
          <a:lstStyle/>
          <a:p>
            <a:r>
              <a:rPr lang="en-GB" dirty="0"/>
              <a:t>The first Butlers Hill's Got Talent - WOW!!!!  I feel very </a:t>
            </a:r>
            <a:r>
              <a:rPr lang="en-GB" dirty="0" smtClean="0"/>
              <a:t>proud to </a:t>
            </a:r>
            <a:r>
              <a:rPr lang="en-GB" dirty="0"/>
              <a:t>be a governor at this school and a judge on the panel for this event. </a:t>
            </a:r>
            <a:r>
              <a:rPr lang="en-GB" dirty="0" smtClean="0"/>
              <a:t>There's </a:t>
            </a:r>
            <a:r>
              <a:rPr lang="en-GB" dirty="0"/>
              <a:t>so much talent at Butlers </a:t>
            </a:r>
            <a:r>
              <a:rPr lang="en-GB" dirty="0" smtClean="0"/>
              <a:t>Hill, not </a:t>
            </a:r>
            <a:r>
              <a:rPr lang="en-GB" dirty="0"/>
              <a:t>just from what I witnessed today but every time I go into the school; which is quite regularly</a:t>
            </a:r>
            <a:endParaRPr lang="en-GB" dirty="0"/>
          </a:p>
        </p:txBody>
      </p:sp>
    </p:spTree>
    <p:extLst>
      <p:ext uri="{BB962C8B-B14F-4D97-AF65-F5344CB8AC3E}">
        <p14:creationId xmlns:p14="http://schemas.microsoft.com/office/powerpoint/2010/main" val="34057006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19">
            <a:extLst>
              <a:ext uri="{FF2B5EF4-FFF2-40B4-BE49-F238E27FC236}">
                <a16:creationId xmlns:a16="http://schemas.microsoft.com/office/drawing/2014/main" id="{823AC064-BC96-4F32-8AE1-B2FD3875482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46351" y="433545"/>
            <a:ext cx="11139854" cy="930447"/>
          </a:xfrm>
        </p:spPr>
        <p:txBody>
          <a:bodyPr vert="horz" lIns="91440" tIns="45720" rIns="91440" bIns="45720" rtlCol="0" anchor="b">
            <a:normAutofit/>
          </a:bodyPr>
          <a:lstStyle/>
          <a:p>
            <a:pPr algn="ctr"/>
            <a:r>
              <a:rPr lang="en-US" sz="5400" u="sng">
                <a:solidFill>
                  <a:srgbClr val="FFFFFF"/>
                </a:solidFill>
              </a:rPr>
              <a:t>Early intervention is key!</a:t>
            </a:r>
            <a:endParaRPr lang="en-US" sz="5400" u="sng" dirty="0">
              <a:solidFill>
                <a:srgbClr val="FFFFFF"/>
              </a:solidFill>
            </a:endParaRPr>
          </a:p>
        </p:txBody>
      </p:sp>
      <p:cxnSp>
        <p:nvCxnSpPr>
          <p:cNvPr id="27" name="Straight Connector 21">
            <a:extLst>
              <a:ext uri="{FF2B5EF4-FFF2-40B4-BE49-F238E27FC236}">
                <a16:creationId xmlns:a16="http://schemas.microsoft.com/office/drawing/2014/main" id="{7E7C77BC-7138-40B1-A15B-20F57A494629}"/>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5" name="Picture 4"/>
          <p:cNvPicPr>
            <a:picLocks noChangeAspect="1"/>
          </p:cNvPicPr>
          <p:nvPr/>
        </p:nvPicPr>
        <p:blipFill>
          <a:blip r:embed="rId2"/>
          <a:stretch>
            <a:fillRect/>
          </a:stretch>
        </p:blipFill>
        <p:spPr>
          <a:xfrm>
            <a:off x="331567" y="2891160"/>
            <a:ext cx="5455917" cy="3068952"/>
          </a:xfrm>
          <a:prstGeom prst="rect">
            <a:avLst/>
          </a:prstGeom>
        </p:spPr>
      </p:pic>
      <p:cxnSp>
        <p:nvCxnSpPr>
          <p:cNvPr id="28" name="Straight Connector 23">
            <a:extLst>
              <a:ext uri="{FF2B5EF4-FFF2-40B4-BE49-F238E27FC236}">
                <a16:creationId xmlns:a16="http://schemas.microsoft.com/office/drawing/2014/main" id="{DB146403-F3D6-484B-B2ED-97F9565D0370}"/>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4" name="Content Placeholder 3"/>
          <p:cNvPicPr>
            <a:picLocks noGrp="1" noChangeAspect="1"/>
          </p:cNvPicPr>
          <p:nvPr>
            <p:ph idx="1"/>
          </p:nvPr>
        </p:nvPicPr>
        <p:blipFill>
          <a:blip r:embed="rId3"/>
          <a:stretch>
            <a:fillRect/>
          </a:stretch>
        </p:blipFill>
        <p:spPr>
          <a:xfrm>
            <a:off x="6445073" y="3450391"/>
            <a:ext cx="5455917" cy="1950490"/>
          </a:xfrm>
          <a:prstGeom prst="rect">
            <a:avLst/>
          </a:prstGeom>
        </p:spPr>
      </p:pic>
    </p:spTree>
    <p:extLst>
      <p:ext uri="{BB962C8B-B14F-4D97-AF65-F5344CB8AC3E}">
        <p14:creationId xmlns:p14="http://schemas.microsoft.com/office/powerpoint/2010/main" val="38581397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srcRect t="20116" r="1" b="29803"/>
          <a:stretch/>
        </p:blipFill>
        <p:spPr>
          <a:xfrm>
            <a:off x="6015107" y="-1"/>
            <a:ext cx="6176895" cy="2937954"/>
          </a:xfrm>
          <a:prstGeom prst="rect">
            <a:avLst/>
          </a:prstGeom>
        </p:spPr>
      </p:pic>
      <p:pic>
        <p:nvPicPr>
          <p:cNvPr id="4" name="Content Placeholder 3"/>
          <p:cNvPicPr>
            <a:picLocks noGrp="1" noChangeAspect="1"/>
          </p:cNvPicPr>
          <p:nvPr>
            <p:ph idx="1"/>
          </p:nvPr>
        </p:nvPicPr>
        <p:blipFill rotWithShape="1">
          <a:blip r:embed="rId3"/>
          <a:srcRect t="7200" r="1" b="19284"/>
          <a:stretch/>
        </p:blipFill>
        <p:spPr>
          <a:xfrm>
            <a:off x="4203638" y="2937953"/>
            <a:ext cx="7988360" cy="3920047"/>
          </a:xfrm>
          <a:prstGeom prst="rect">
            <a:avLst/>
          </a:prstGeom>
        </p:spPr>
      </p:pic>
      <p:sp>
        <p:nvSpPr>
          <p:cNvPr id="12" name="Freeform: Shape 11">
            <a:extLst>
              <a:ext uri="{FF2B5EF4-FFF2-40B4-BE49-F238E27FC236}">
                <a16:creationId xmlns:a16="http://schemas.microsoft.com/office/drawing/2014/main" id="{8F23F8A3-8FD7-4779-8323-FDC26BE9988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859800" cy="6858478"/>
          </a:xfrm>
          <a:custGeom>
            <a:avLst/>
            <a:gdLst>
              <a:gd name="connsiteX0" fmla="*/ 7859800 w 7859800"/>
              <a:gd name="connsiteY0" fmla="*/ 6858478 h 6858478"/>
              <a:gd name="connsiteX1" fmla="*/ 435245 w 7859800"/>
              <a:gd name="connsiteY1" fmla="*/ 6858478 h 6858478"/>
              <a:gd name="connsiteX2" fmla="*/ 435505 w 7859800"/>
              <a:gd name="connsiteY2" fmla="*/ 6857916 h 6858478"/>
              <a:gd name="connsiteX3" fmla="*/ 0 w 7859800"/>
              <a:gd name="connsiteY3" fmla="*/ 6857916 h 6858478"/>
              <a:gd name="connsiteX4" fmla="*/ 0 w 7859800"/>
              <a:gd name="connsiteY4" fmla="*/ 0 h 6858478"/>
              <a:gd name="connsiteX5" fmla="*/ 3611620 w 7859800"/>
              <a:gd name="connsiteY5" fmla="*/ 0 h 6858478"/>
              <a:gd name="connsiteX6" fmla="*/ 4677848 w 7859800"/>
              <a:gd name="connsiteY6" fmla="*/ 0 h 6858478"/>
              <a:gd name="connsiteX7" fmla="*/ 4683425 w 7859800"/>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859800" h="6858478">
                <a:moveTo>
                  <a:pt x="7859800" y="6858478"/>
                </a:moveTo>
                <a:lnTo>
                  <a:pt x="435245" y="6858478"/>
                </a:lnTo>
                <a:lnTo>
                  <a:pt x="435505" y="6857916"/>
                </a:lnTo>
                <a:lnTo>
                  <a:pt x="0" y="6857916"/>
                </a:lnTo>
                <a:lnTo>
                  <a:pt x="0" y="0"/>
                </a:lnTo>
                <a:lnTo>
                  <a:pt x="3611620" y="0"/>
                </a:lnTo>
                <a:lnTo>
                  <a:pt x="4677848" y="0"/>
                </a:lnTo>
                <a:lnTo>
                  <a:pt x="4683425" y="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F605C4CC-A25C-416F-8333-7CB7DC97D87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431174" cy="6858478"/>
          </a:xfrm>
          <a:custGeom>
            <a:avLst/>
            <a:gdLst>
              <a:gd name="connsiteX0" fmla="*/ 7431174 w 7431174"/>
              <a:gd name="connsiteY0" fmla="*/ 6858478 h 6858478"/>
              <a:gd name="connsiteX1" fmla="*/ 6619 w 7431174"/>
              <a:gd name="connsiteY1" fmla="*/ 6858478 h 6858478"/>
              <a:gd name="connsiteX2" fmla="*/ 6879 w 7431174"/>
              <a:gd name="connsiteY2" fmla="*/ 6857916 h 6858478"/>
              <a:gd name="connsiteX3" fmla="*/ 0 w 7431174"/>
              <a:gd name="connsiteY3" fmla="*/ 6857916 h 6858478"/>
              <a:gd name="connsiteX4" fmla="*/ 0 w 7431174"/>
              <a:gd name="connsiteY4" fmla="*/ 0 h 6858478"/>
              <a:gd name="connsiteX5" fmla="*/ 3182994 w 7431174"/>
              <a:gd name="connsiteY5" fmla="*/ 0 h 6858478"/>
              <a:gd name="connsiteX6" fmla="*/ 4249222 w 7431174"/>
              <a:gd name="connsiteY6" fmla="*/ 0 h 6858478"/>
              <a:gd name="connsiteX7" fmla="*/ 4254799 w 7431174"/>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31174" h="6858478">
                <a:moveTo>
                  <a:pt x="7431174" y="6858478"/>
                </a:moveTo>
                <a:lnTo>
                  <a:pt x="6619" y="6858478"/>
                </a:lnTo>
                <a:lnTo>
                  <a:pt x="6879" y="6857916"/>
                </a:lnTo>
                <a:lnTo>
                  <a:pt x="0" y="6857916"/>
                </a:lnTo>
                <a:lnTo>
                  <a:pt x="0" y="0"/>
                </a:lnTo>
                <a:lnTo>
                  <a:pt x="3182994" y="0"/>
                </a:lnTo>
                <a:lnTo>
                  <a:pt x="4249222" y="0"/>
                </a:lnTo>
                <a:lnTo>
                  <a:pt x="4254799"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04672" y="365125"/>
            <a:ext cx="5266155" cy="1325563"/>
          </a:xfrm>
        </p:spPr>
        <p:txBody>
          <a:bodyPr vert="horz" lIns="91440" tIns="45720" rIns="91440" bIns="45720" rtlCol="0" anchor="ctr">
            <a:normAutofit/>
          </a:bodyPr>
          <a:lstStyle/>
          <a:p>
            <a:r>
              <a:rPr lang="en-US" dirty="0"/>
              <a:t>A typical school day</a:t>
            </a:r>
            <a:endParaRPr lang="en-US" sz="4400" kern="1200" dirty="0">
              <a:solidFill>
                <a:schemeClr val="tx1"/>
              </a:solidFill>
              <a:latin typeface="+mj-lt"/>
              <a:ea typeface="+mj-ea"/>
              <a:cs typeface="+mj-cs"/>
            </a:endParaRPr>
          </a:p>
        </p:txBody>
      </p:sp>
      <p:sp>
        <p:nvSpPr>
          <p:cNvPr id="7" name="Rectangle 6"/>
          <p:cNvSpPr/>
          <p:nvPr/>
        </p:nvSpPr>
        <p:spPr>
          <a:xfrm>
            <a:off x="804672" y="2022601"/>
            <a:ext cx="3941499" cy="4154361"/>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dirty="0"/>
              <a:t>Nursery Session Times:</a:t>
            </a:r>
          </a:p>
          <a:p>
            <a:pPr indent="-228600">
              <a:lnSpc>
                <a:spcPct val="90000"/>
              </a:lnSpc>
              <a:spcAft>
                <a:spcPts val="600"/>
              </a:spcAft>
              <a:buFont typeface="Arial" panose="020B0604020202020204" pitchFamily="34" charset="0"/>
              <a:buChar char="•"/>
            </a:pPr>
            <a:r>
              <a:rPr lang="en-US" sz="2000" dirty="0"/>
              <a:t>	</a:t>
            </a:r>
          </a:p>
          <a:p>
            <a:pPr indent="-228600">
              <a:lnSpc>
                <a:spcPct val="90000"/>
              </a:lnSpc>
              <a:spcAft>
                <a:spcPts val="600"/>
              </a:spcAft>
              <a:buFont typeface="Arial" panose="020B0604020202020204" pitchFamily="34" charset="0"/>
              <a:buChar char="•"/>
            </a:pPr>
            <a:r>
              <a:rPr lang="en-US" sz="2000" dirty="0" smtClean="0"/>
              <a:t>8.40 </a:t>
            </a:r>
            <a:r>
              <a:rPr lang="en-US" sz="2000" dirty="0"/>
              <a:t>a.m. to </a:t>
            </a:r>
            <a:r>
              <a:rPr lang="en-US" sz="2000" dirty="0" smtClean="0"/>
              <a:t>11.40 </a:t>
            </a:r>
            <a:r>
              <a:rPr lang="en-US" sz="2000" dirty="0" err="1"/>
              <a:t>a.m</a:t>
            </a:r>
            <a:endParaRPr lang="en-US" sz="2000" dirty="0"/>
          </a:p>
          <a:p>
            <a:pPr indent="-228600">
              <a:lnSpc>
                <a:spcPct val="90000"/>
              </a:lnSpc>
              <a:spcAft>
                <a:spcPts val="600"/>
              </a:spcAft>
              <a:buFont typeface="Arial" panose="020B0604020202020204" pitchFamily="34" charset="0"/>
              <a:buChar char="•"/>
            </a:pPr>
            <a:r>
              <a:rPr lang="en-US" sz="2000" dirty="0" smtClean="0"/>
              <a:t>12.20 </a:t>
            </a:r>
            <a:r>
              <a:rPr lang="en-US" sz="2000" dirty="0"/>
              <a:t>p.m. to </a:t>
            </a:r>
            <a:r>
              <a:rPr lang="en-US" sz="2000" dirty="0" smtClean="0"/>
              <a:t>3.20 </a:t>
            </a:r>
            <a:r>
              <a:rPr lang="en-US" sz="2000" dirty="0" err="1" smtClean="0"/>
              <a:t>p.m</a:t>
            </a:r>
            <a:endParaRPr lang="en-US" sz="2000" dirty="0"/>
          </a:p>
          <a:p>
            <a:pPr indent="-228600">
              <a:lnSpc>
                <a:spcPct val="90000"/>
              </a:lnSpc>
              <a:spcAft>
                <a:spcPts val="600"/>
              </a:spcAft>
              <a:buFont typeface="Arial" panose="020B0604020202020204" pitchFamily="34" charset="0"/>
              <a:buChar char="•"/>
            </a:pPr>
            <a:endParaRPr lang="en-US" sz="2000" dirty="0"/>
          </a:p>
          <a:p>
            <a:pPr indent="-228600">
              <a:lnSpc>
                <a:spcPct val="90000"/>
              </a:lnSpc>
              <a:spcAft>
                <a:spcPts val="600"/>
              </a:spcAft>
              <a:buFont typeface="Arial" panose="020B0604020202020204" pitchFamily="34" charset="0"/>
              <a:buChar char="•"/>
            </a:pPr>
            <a:r>
              <a:rPr lang="en-US" sz="2000" dirty="0"/>
              <a:t>Infant Session Times:</a:t>
            </a:r>
          </a:p>
          <a:p>
            <a:pPr indent="-228600">
              <a:lnSpc>
                <a:spcPct val="90000"/>
              </a:lnSpc>
              <a:spcAft>
                <a:spcPts val="600"/>
              </a:spcAft>
              <a:buFont typeface="Arial" panose="020B0604020202020204" pitchFamily="34" charset="0"/>
              <a:buChar char="•"/>
            </a:pPr>
            <a:r>
              <a:rPr lang="en-US" sz="2000" dirty="0"/>
              <a:t>	</a:t>
            </a:r>
          </a:p>
          <a:p>
            <a:pPr indent="-228600">
              <a:lnSpc>
                <a:spcPct val="90000"/>
              </a:lnSpc>
              <a:spcAft>
                <a:spcPts val="600"/>
              </a:spcAft>
              <a:buFont typeface="Arial" panose="020B0604020202020204" pitchFamily="34" charset="0"/>
              <a:buChar char="•"/>
            </a:pPr>
            <a:r>
              <a:rPr lang="en-US" sz="2000" dirty="0" smtClean="0"/>
              <a:t>8.45 </a:t>
            </a:r>
            <a:r>
              <a:rPr lang="en-US" sz="2000" dirty="0"/>
              <a:t>a.m. to </a:t>
            </a:r>
            <a:r>
              <a:rPr lang="en-US" sz="2000" dirty="0" smtClean="0"/>
              <a:t>3.15pm</a:t>
            </a:r>
            <a:endParaRPr lang="en-US" sz="2000" dirty="0"/>
          </a:p>
          <a:p>
            <a:pPr>
              <a:lnSpc>
                <a:spcPct val="90000"/>
              </a:lnSpc>
              <a:spcAft>
                <a:spcPts val="600"/>
              </a:spcAft>
            </a:pPr>
            <a:endParaRPr lang="en-US" sz="2000" dirty="0"/>
          </a:p>
          <a:p>
            <a:pPr indent="-228600">
              <a:lnSpc>
                <a:spcPct val="90000"/>
              </a:lnSpc>
              <a:spcAft>
                <a:spcPts val="600"/>
              </a:spcAft>
              <a:buFont typeface="Arial" panose="020B0604020202020204" pitchFamily="34" charset="0"/>
              <a:buChar char="•"/>
            </a:pPr>
            <a:endParaRPr lang="en-US" sz="2000" dirty="0"/>
          </a:p>
          <a:p>
            <a:pPr>
              <a:lnSpc>
                <a:spcPct val="90000"/>
              </a:lnSpc>
              <a:spcAft>
                <a:spcPts val="600"/>
              </a:spcAft>
            </a:pPr>
            <a:endParaRPr lang="en-US" sz="2000" dirty="0"/>
          </a:p>
          <a:p>
            <a:pPr indent="-228600">
              <a:lnSpc>
                <a:spcPct val="90000"/>
              </a:lnSpc>
              <a:spcAft>
                <a:spcPts val="600"/>
              </a:spcAft>
              <a:buFont typeface="Arial" panose="020B0604020202020204" pitchFamily="34" charset="0"/>
              <a:buChar char="•"/>
            </a:pPr>
            <a:endParaRPr lang="en-US" sz="2000" dirty="0"/>
          </a:p>
        </p:txBody>
      </p:sp>
    </p:spTree>
    <p:extLst>
      <p:ext uri="{BB962C8B-B14F-4D97-AF65-F5344CB8AC3E}">
        <p14:creationId xmlns:p14="http://schemas.microsoft.com/office/powerpoint/2010/main" val="233441604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34330" y="803325"/>
            <a:ext cx="5314536" cy="1325563"/>
          </a:xfrm>
        </p:spPr>
        <p:txBody>
          <a:bodyPr vert="horz" lIns="91440" tIns="45720" rIns="91440" bIns="45720" rtlCol="0" anchor="ctr">
            <a:normAutofit/>
          </a:bodyPr>
          <a:lstStyle/>
          <a:p>
            <a:r>
              <a:rPr lang="en-US" sz="5400" dirty="0"/>
              <a:t>What next?</a:t>
            </a:r>
          </a:p>
        </p:txBody>
      </p:sp>
      <p:sp>
        <p:nvSpPr>
          <p:cNvPr id="10" name="Freeform: Shape 9">
            <a:extLst>
              <a:ext uri="{FF2B5EF4-FFF2-40B4-BE49-F238E27FC236}">
                <a16:creationId xmlns:a16="http://schemas.microsoft.com/office/drawing/2014/main" id="{CF62D2A7-8207-488C-9F46-316BA81A16C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Content Placeholder 3"/>
          <p:cNvPicPr>
            <a:picLocks noGrp="1" noChangeAspect="1"/>
          </p:cNvPicPr>
          <p:nvPr>
            <p:ph idx="1"/>
          </p:nvPr>
        </p:nvPicPr>
        <p:blipFill rotWithShape="1">
          <a:blip r:embed="rId2"/>
          <a:srcRect l="760" r="3007" b="-1"/>
          <a:stretch/>
        </p:blipFill>
        <p:spPr>
          <a:xfrm>
            <a:off x="2" y="-2"/>
            <a:ext cx="5441859" cy="5654940"/>
          </a:xfrm>
          <a:custGeom>
            <a:avLst/>
            <a:gdLst/>
            <a:ahLst/>
            <a:cxnLst/>
            <a:rect l="l" t="t" r="r" b="b"/>
            <a:pathLst>
              <a:path w="5441859" h="5654940">
                <a:moveTo>
                  <a:pt x="0" y="0"/>
                </a:moveTo>
                <a:lnTo>
                  <a:pt x="4400491" y="0"/>
                </a:lnTo>
                <a:lnTo>
                  <a:pt x="4484766" y="76595"/>
                </a:lnTo>
                <a:cubicBezTo>
                  <a:pt x="5076107" y="667936"/>
                  <a:pt x="5441859" y="1484866"/>
                  <a:pt x="5441859" y="2387221"/>
                </a:cubicBezTo>
                <a:cubicBezTo>
                  <a:pt x="5441859" y="4191932"/>
                  <a:pt x="3978851" y="5654940"/>
                  <a:pt x="2174140" y="5654940"/>
                </a:cubicBezTo>
                <a:cubicBezTo>
                  <a:pt x="1412778" y="5654940"/>
                  <a:pt x="712231" y="5394557"/>
                  <a:pt x="156693" y="4957981"/>
                </a:cubicBezTo>
                <a:lnTo>
                  <a:pt x="0" y="4820612"/>
                </a:lnTo>
                <a:close/>
              </a:path>
            </a:pathLst>
          </a:custGeom>
        </p:spPr>
      </p:pic>
      <p:sp>
        <p:nvSpPr>
          <p:cNvPr id="5" name="TextBox 4"/>
          <p:cNvSpPr txBox="1"/>
          <p:nvPr/>
        </p:nvSpPr>
        <p:spPr>
          <a:xfrm>
            <a:off x="6234329" y="2279017"/>
            <a:ext cx="5522242" cy="3773439"/>
          </a:xfrm>
          <a:prstGeom prst="rect">
            <a:avLst/>
          </a:prstGeom>
        </p:spPr>
        <p:txBody>
          <a:bodyPr vert="horz" lIns="91440" tIns="45720" rIns="91440" bIns="45720" rtlCol="0" anchor="t">
            <a:normAutofit fontScale="92500"/>
          </a:bodyPr>
          <a:lstStyle/>
          <a:p>
            <a:pPr marL="285750" indent="-228600">
              <a:lnSpc>
                <a:spcPct val="90000"/>
              </a:lnSpc>
              <a:spcAft>
                <a:spcPts val="600"/>
              </a:spcAft>
              <a:buFont typeface="Arial" panose="020B0604020202020204" pitchFamily="34" charset="0"/>
              <a:buChar char="•"/>
            </a:pPr>
            <a:r>
              <a:rPr lang="en-US" sz="1400" dirty="0"/>
              <a:t>Apply online</a:t>
            </a:r>
          </a:p>
          <a:p>
            <a:pPr marL="285750" indent="-228600">
              <a:lnSpc>
                <a:spcPct val="90000"/>
              </a:lnSpc>
              <a:spcAft>
                <a:spcPts val="600"/>
              </a:spcAft>
              <a:buFont typeface="Arial" panose="020B0604020202020204" pitchFamily="34" charset="0"/>
              <a:buChar char="•"/>
            </a:pPr>
            <a:r>
              <a:rPr lang="en-US" sz="1400" dirty="0">
                <a:hlinkClick r:id="rId3"/>
              </a:rPr>
              <a:t>https://www.nottinghamshire.gov.uk/education/school-admissions/apply-for-a-school-place</a:t>
            </a:r>
            <a:endParaRPr lang="en-US" sz="1400" dirty="0"/>
          </a:p>
          <a:p>
            <a:pPr indent="-228600">
              <a:lnSpc>
                <a:spcPct val="90000"/>
              </a:lnSpc>
              <a:spcAft>
                <a:spcPts val="600"/>
              </a:spcAft>
              <a:buFont typeface="Arial" panose="020B0604020202020204" pitchFamily="34" charset="0"/>
              <a:buChar char="•"/>
            </a:pPr>
            <a:endParaRPr lang="en-US" sz="1400" dirty="0"/>
          </a:p>
          <a:p>
            <a:pPr indent="-228600">
              <a:lnSpc>
                <a:spcPct val="90000"/>
              </a:lnSpc>
              <a:spcAft>
                <a:spcPts val="600"/>
              </a:spcAft>
              <a:buFont typeface="Arial" panose="020B0604020202020204" pitchFamily="34" charset="0"/>
              <a:buChar char="•"/>
            </a:pPr>
            <a:r>
              <a:rPr lang="en-US" sz="1400" dirty="0"/>
              <a:t>6 November </a:t>
            </a:r>
            <a:r>
              <a:rPr lang="en-US" sz="1400" dirty="0" smtClean="0"/>
              <a:t>2023 </a:t>
            </a:r>
            <a:r>
              <a:rPr lang="en-US" sz="1400" dirty="0"/>
              <a:t>– 15 January </a:t>
            </a:r>
            <a:r>
              <a:rPr lang="en-US" sz="1400" dirty="0" smtClean="0"/>
              <a:t>2024 for </a:t>
            </a:r>
            <a:r>
              <a:rPr lang="en-US" sz="1400" dirty="0"/>
              <a:t>first admission (reception) and transfer from infant to junior/primary </a:t>
            </a:r>
            <a:r>
              <a:rPr lang="en-US" sz="1400" dirty="0" smtClean="0"/>
              <a:t>education</a:t>
            </a:r>
          </a:p>
          <a:p>
            <a:pPr indent="-228600">
              <a:lnSpc>
                <a:spcPct val="90000"/>
              </a:lnSpc>
              <a:spcAft>
                <a:spcPts val="600"/>
              </a:spcAft>
              <a:buFont typeface="Arial" panose="020B0604020202020204" pitchFamily="34" charset="0"/>
              <a:buChar char="•"/>
            </a:pPr>
            <a:r>
              <a:rPr lang="en-US" sz="1400" dirty="0" smtClean="0"/>
              <a:t>National Offer day 16</a:t>
            </a:r>
            <a:r>
              <a:rPr lang="en-US" sz="1400" baseline="30000" dirty="0" smtClean="0"/>
              <a:t>th</a:t>
            </a:r>
            <a:r>
              <a:rPr lang="en-US" sz="1400" dirty="0" smtClean="0"/>
              <a:t> April 2024</a:t>
            </a:r>
            <a:endParaRPr lang="en-US" sz="1400" dirty="0"/>
          </a:p>
          <a:p>
            <a:pPr indent="-228600">
              <a:lnSpc>
                <a:spcPct val="90000"/>
              </a:lnSpc>
              <a:spcAft>
                <a:spcPts val="600"/>
              </a:spcAft>
              <a:buFont typeface="Arial" panose="020B0604020202020204" pitchFamily="34" charset="0"/>
              <a:buChar char="•"/>
            </a:pPr>
            <a:endParaRPr lang="en-US" sz="1400" dirty="0"/>
          </a:p>
          <a:p>
            <a:pPr marL="285750" indent="-228600">
              <a:lnSpc>
                <a:spcPct val="90000"/>
              </a:lnSpc>
              <a:spcAft>
                <a:spcPts val="600"/>
              </a:spcAft>
              <a:buFont typeface="Arial" panose="020B0604020202020204" pitchFamily="34" charset="0"/>
              <a:buChar char="•"/>
            </a:pPr>
            <a:r>
              <a:rPr lang="en-US" sz="1400" dirty="0"/>
              <a:t>Arrange transition visits or consider Nursery sessions in the Summer Term</a:t>
            </a:r>
          </a:p>
          <a:p>
            <a:pPr marL="285750" indent="-228600">
              <a:lnSpc>
                <a:spcPct val="90000"/>
              </a:lnSpc>
              <a:spcAft>
                <a:spcPts val="600"/>
              </a:spcAft>
              <a:buFont typeface="Arial" panose="020B0604020202020204" pitchFamily="34" charset="0"/>
              <a:buChar char="•"/>
            </a:pPr>
            <a:r>
              <a:rPr lang="en-US" sz="1400" dirty="0"/>
              <a:t>Buy your uniform</a:t>
            </a:r>
          </a:p>
          <a:p>
            <a:pPr marL="285750" indent="-228600">
              <a:lnSpc>
                <a:spcPct val="90000"/>
              </a:lnSpc>
              <a:spcAft>
                <a:spcPts val="600"/>
              </a:spcAft>
              <a:buFont typeface="Arial" panose="020B0604020202020204" pitchFamily="34" charset="0"/>
              <a:buChar char="•"/>
            </a:pPr>
            <a:endParaRPr lang="en-US" sz="1400" dirty="0"/>
          </a:p>
          <a:p>
            <a:pPr indent="-228600">
              <a:lnSpc>
                <a:spcPct val="90000"/>
              </a:lnSpc>
              <a:spcAft>
                <a:spcPts val="600"/>
              </a:spcAft>
              <a:buFont typeface="Arial" panose="020B0604020202020204" pitchFamily="34" charset="0"/>
              <a:buChar char="•"/>
            </a:pPr>
            <a:endParaRPr lang="en-US" sz="1400" dirty="0"/>
          </a:p>
          <a:p>
            <a:pPr marL="57150">
              <a:lnSpc>
                <a:spcPct val="90000"/>
              </a:lnSpc>
              <a:spcAft>
                <a:spcPts val="600"/>
              </a:spcAft>
            </a:pPr>
            <a:r>
              <a:rPr lang="en-US" sz="5400" dirty="0"/>
              <a:t>Any questions?</a:t>
            </a:r>
          </a:p>
          <a:p>
            <a:pPr indent="-228600">
              <a:lnSpc>
                <a:spcPct val="90000"/>
              </a:lnSpc>
              <a:spcAft>
                <a:spcPts val="600"/>
              </a:spcAft>
              <a:buFont typeface="Arial" panose="020B0604020202020204" pitchFamily="34" charset="0"/>
              <a:buChar char="•"/>
            </a:pPr>
            <a:endParaRPr lang="en-US" sz="1400" dirty="0"/>
          </a:p>
        </p:txBody>
      </p:sp>
    </p:spTree>
    <p:extLst>
      <p:ext uri="{BB962C8B-B14F-4D97-AF65-F5344CB8AC3E}">
        <p14:creationId xmlns:p14="http://schemas.microsoft.com/office/powerpoint/2010/main" val="207427855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487</TotalTime>
  <Words>639</Words>
  <Application>Microsoft Office PowerPoint</Application>
  <PresentationFormat>Widescreen</PresentationFormat>
  <Paragraphs>64</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NTPreCursive</vt:lpstr>
      <vt:lpstr>Office Theme</vt:lpstr>
      <vt:lpstr>Vision</vt:lpstr>
      <vt:lpstr>Welcome to Butler’s Hill Infant &amp; Nursery  School </vt:lpstr>
      <vt:lpstr>What do we believe?</vt:lpstr>
      <vt:lpstr>What can we offer?</vt:lpstr>
      <vt:lpstr>PowerPoint Presentation</vt:lpstr>
      <vt:lpstr>Committed and dedicated staff who genuinely care for the children </vt:lpstr>
      <vt:lpstr>Creative learning environments</vt:lpstr>
      <vt:lpstr>Enrichment activities and learning</vt:lpstr>
      <vt:lpstr>What do we need from you?</vt:lpstr>
      <vt:lpstr>PowerPoint Presentation</vt:lpstr>
      <vt:lpstr>What do people say about us!</vt:lpstr>
      <vt:lpstr>Early intervention is key!</vt:lpstr>
      <vt:lpstr>A typical school day</vt:lpstr>
      <vt:lpstr>What next?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Head</dc:creator>
  <cp:lastModifiedBy>Rachel Hallam</cp:lastModifiedBy>
  <cp:revision>33</cp:revision>
  <dcterms:created xsi:type="dcterms:W3CDTF">2021-10-31T13:29:05Z</dcterms:created>
  <dcterms:modified xsi:type="dcterms:W3CDTF">2023-11-05T15:53:44Z</dcterms:modified>
</cp:coreProperties>
</file>