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67" r:id="rId3"/>
    <p:sldId id="257" r:id="rId4"/>
    <p:sldId id="258" r:id="rId5"/>
    <p:sldId id="269" r:id="rId6"/>
    <p:sldId id="270" r:id="rId7"/>
    <p:sldId id="280" r:id="rId8"/>
    <p:sldId id="281" r:id="rId9"/>
    <p:sldId id="265" r:id="rId10"/>
    <p:sldId id="259" r:id="rId11"/>
    <p:sldId id="260" r:id="rId12"/>
    <p:sldId id="261" r:id="rId13"/>
    <p:sldId id="268" r:id="rId14"/>
    <p:sldId id="262" r:id="rId15"/>
    <p:sldId id="263" r:id="rId16"/>
    <p:sldId id="279" r:id="rId17"/>
    <p:sldId id="264" r:id="rId18"/>
    <p:sldId id="274" r:id="rId19"/>
    <p:sldId id="282" r:id="rId20"/>
    <p:sldId id="276" r:id="rId21"/>
    <p:sldId id="266" r:id="rId22"/>
    <p:sldId id="271" r:id="rId23"/>
    <p:sldId id="273" r:id="rId24"/>
    <p:sldId id="275" r:id="rId25"/>
    <p:sldId id="277" r:id="rId26"/>
    <p:sldId id="278"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8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3/9/2023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6.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6.xml"/><Relationship Id="rId4" Type="http://schemas.openxmlformats.org/officeDocument/2006/relationships/image" Target="../media/image40.jpeg"/></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History at Butler’s Hill</a:t>
            </a:r>
            <a:endParaRPr lang="en-GB" dirty="0"/>
          </a:p>
        </p:txBody>
      </p:sp>
      <p:sp>
        <p:nvSpPr>
          <p:cNvPr id="3" name="Subtitle 2"/>
          <p:cNvSpPr>
            <a:spLocks noGrp="1"/>
          </p:cNvSpPr>
          <p:nvPr>
            <p:ph type="subTitle" idx="1"/>
          </p:nvPr>
        </p:nvSpPr>
        <p:spPr/>
        <p:txBody>
          <a:bodyPr/>
          <a:lstStyle/>
          <a:p>
            <a:r>
              <a:rPr lang="en-GB" dirty="0" smtClean="0"/>
              <a:t>February 2023 – INSET</a:t>
            </a:r>
          </a:p>
          <a:p>
            <a:r>
              <a:rPr lang="en-GB" dirty="0" smtClean="0"/>
              <a:t>Louise Wallis – History Subject Lead</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1131" y="3657597"/>
            <a:ext cx="1553739" cy="1472293"/>
          </a:xfrm>
          <a:prstGeom prst="rect">
            <a:avLst/>
          </a:prstGeom>
        </p:spPr>
      </p:pic>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5595" y="3657597"/>
            <a:ext cx="1553739" cy="1472293"/>
          </a:xfrm>
          <a:prstGeom prst="rect">
            <a:avLst/>
          </a:prstGeom>
        </p:spPr>
      </p:pic>
    </p:spTree>
    <p:extLst>
      <p:ext uri="{BB962C8B-B14F-4D97-AF65-F5344CB8AC3E}">
        <p14:creationId xmlns:p14="http://schemas.microsoft.com/office/powerpoint/2010/main" val="16115644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314" y="4647597"/>
            <a:ext cx="6241816" cy="1844643"/>
          </a:xfrm>
        </p:spPr>
        <p:txBody>
          <a:bodyPr>
            <a:normAutofit fontScale="90000"/>
          </a:bodyPr>
          <a:lstStyle/>
          <a:p>
            <a:r>
              <a:rPr lang="en-GB" sz="6000" b="1" dirty="0"/>
              <a:t>“Those who cannot remember the past are condemned to repeat it.” – George Santayana, The Life of Reason, 1905</a:t>
            </a:r>
            <a:r>
              <a:rPr lang="en-GB" sz="9400" b="1" dirty="0"/>
              <a:t>.</a:t>
            </a:r>
            <a:r>
              <a:rPr lang="en-GB" b="1" dirty="0"/>
              <a:t> </a:t>
            </a:r>
            <a:br>
              <a:rPr lang="en-GB" b="1" dirty="0"/>
            </a:br>
            <a:endParaRPr lang="en-GB" dirty="0"/>
          </a:p>
        </p:txBody>
      </p:sp>
      <p:pic>
        <p:nvPicPr>
          <p:cNvPr id="5" name="Picture Placeholder 4"/>
          <p:cNvPicPr>
            <a:picLocks noGrp="1" noChangeAspect="1"/>
          </p:cNvPicPr>
          <p:nvPr>
            <p:ph type="pic" idx="1"/>
          </p:nvPr>
        </p:nvPicPr>
        <p:blipFill>
          <a:blip r:embed="rId2"/>
          <a:srcRect t="1463" b="1463"/>
          <a:stretch>
            <a:fillRect/>
          </a:stretch>
        </p:blipFill>
        <p:spPr>
          <a:prstGeom prst="rect">
            <a:avLst/>
          </a:prstGeom>
        </p:spPr>
      </p:pic>
    </p:spTree>
    <p:extLst>
      <p:ext uri="{BB962C8B-B14F-4D97-AF65-F5344CB8AC3E}">
        <p14:creationId xmlns:p14="http://schemas.microsoft.com/office/powerpoint/2010/main" val="13810846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we have to study? </a:t>
            </a:r>
            <a:endParaRPr lang="en-GB" dirty="0"/>
          </a:p>
        </p:txBody>
      </p:sp>
      <p:sp>
        <p:nvSpPr>
          <p:cNvPr id="3" name="TextBox 2"/>
          <p:cNvSpPr txBox="1"/>
          <p:nvPr/>
        </p:nvSpPr>
        <p:spPr>
          <a:xfrm>
            <a:off x="1271451" y="2673531"/>
            <a:ext cx="9840686" cy="3108543"/>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t>As we are an infant school, we have to follow the ‘Statutory Framework for the Early Years’ (2020) in Nursery and F2, and the National Curriculum in Key Stage One Programme of Study (2013). </a:t>
            </a:r>
          </a:p>
          <a:p>
            <a:pPr marL="285750" indent="-285750">
              <a:buFont typeface="Arial" panose="020B0604020202020204" pitchFamily="34" charset="0"/>
              <a:buChar char="•"/>
            </a:pPr>
            <a:r>
              <a:rPr lang="en-GB" sz="2800" dirty="0" smtClean="0"/>
              <a:t>In the Statutory Framework, under the umbrella of ‘Understanding the World’, we can find statements of intent linked to History teaching in the EYFS, although it is not a discrete subject taught. </a:t>
            </a:r>
            <a:endParaRPr lang="en-GB" sz="2800" dirty="0"/>
          </a:p>
        </p:txBody>
      </p:sp>
    </p:spTree>
    <p:extLst>
      <p:ext uri="{BB962C8B-B14F-4D97-AF65-F5344CB8AC3E}">
        <p14:creationId xmlns:p14="http://schemas.microsoft.com/office/powerpoint/2010/main" val="8270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7346" r="46594"/>
          <a:stretch/>
        </p:blipFill>
        <p:spPr>
          <a:xfrm>
            <a:off x="721099" y="3151478"/>
            <a:ext cx="5470695" cy="2988400"/>
          </a:xfrm>
          <a:prstGeom prst="rect">
            <a:avLst/>
          </a:prstGeom>
        </p:spPr>
      </p:pic>
      <p:pic>
        <p:nvPicPr>
          <p:cNvPr id="5" name="Picture 4"/>
          <p:cNvPicPr>
            <a:picLocks noChangeAspect="1"/>
          </p:cNvPicPr>
          <p:nvPr/>
        </p:nvPicPr>
        <p:blipFill>
          <a:blip r:embed="rId3"/>
          <a:stretch>
            <a:fillRect/>
          </a:stretch>
        </p:blipFill>
        <p:spPr>
          <a:xfrm>
            <a:off x="721099" y="690282"/>
            <a:ext cx="9076203" cy="2439514"/>
          </a:xfrm>
          <a:prstGeom prst="rect">
            <a:avLst/>
          </a:prstGeom>
        </p:spPr>
      </p:pic>
      <p:pic>
        <p:nvPicPr>
          <p:cNvPr id="3" name="Picture 2"/>
          <p:cNvPicPr>
            <a:picLocks noChangeAspect="1"/>
          </p:cNvPicPr>
          <p:nvPr/>
        </p:nvPicPr>
        <p:blipFill rotWithShape="1">
          <a:blip r:embed="rId2"/>
          <a:srcRect l="53626" t="6485" r="1446" b="-180"/>
          <a:stretch/>
        </p:blipFill>
        <p:spPr>
          <a:xfrm>
            <a:off x="6364942" y="2751909"/>
            <a:ext cx="5159458" cy="3387969"/>
          </a:xfrm>
          <a:prstGeom prst="rect">
            <a:avLst/>
          </a:prstGeom>
        </p:spPr>
      </p:pic>
    </p:spTree>
    <p:extLst>
      <p:ext uri="{BB962C8B-B14F-4D97-AF65-F5344CB8AC3E}">
        <p14:creationId xmlns:p14="http://schemas.microsoft.com/office/powerpoint/2010/main" val="32983903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5152" y="149542"/>
            <a:ext cx="10458450" cy="7534275"/>
          </a:xfrm>
          <a:prstGeom prst="rect">
            <a:avLst/>
          </a:prstGeom>
        </p:spPr>
      </p:pic>
    </p:spTree>
    <p:extLst>
      <p:ext uri="{BB962C8B-B14F-4D97-AF65-F5344CB8AC3E}">
        <p14:creationId xmlns:p14="http://schemas.microsoft.com/office/powerpoint/2010/main" val="31229791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09763" y="553069"/>
            <a:ext cx="8567737" cy="5692009"/>
          </a:xfrm>
          <a:prstGeom prst="rect">
            <a:avLst/>
          </a:prstGeom>
        </p:spPr>
      </p:pic>
    </p:spTree>
    <p:extLst>
      <p:ext uri="{BB962C8B-B14F-4D97-AF65-F5344CB8AC3E}">
        <p14:creationId xmlns:p14="http://schemas.microsoft.com/office/powerpoint/2010/main" val="12950763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38350" y="566738"/>
            <a:ext cx="8324850" cy="5795320"/>
          </a:xfrm>
          <a:prstGeom prst="rect">
            <a:avLst/>
          </a:prstGeom>
        </p:spPr>
      </p:pic>
    </p:spTree>
    <p:extLst>
      <p:ext uri="{BB962C8B-B14F-4D97-AF65-F5344CB8AC3E}">
        <p14:creationId xmlns:p14="http://schemas.microsoft.com/office/powerpoint/2010/main" val="3924558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7200" y="928687"/>
            <a:ext cx="11254002" cy="4910137"/>
          </a:xfrm>
          <a:prstGeom prst="rect">
            <a:avLst/>
          </a:prstGeom>
        </p:spPr>
      </p:pic>
    </p:spTree>
    <p:extLst>
      <p:ext uri="{BB962C8B-B14F-4D97-AF65-F5344CB8AC3E}">
        <p14:creationId xmlns:p14="http://schemas.microsoft.com/office/powerpoint/2010/main" val="3244422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06880" y="4502331"/>
            <a:ext cx="5643154" cy="3222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9144000" y="2098766"/>
            <a:ext cx="1018903" cy="26996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a:stretch>
            <a:fillRect/>
          </a:stretch>
        </p:blipFill>
        <p:spPr>
          <a:xfrm>
            <a:off x="1025707" y="1071970"/>
            <a:ext cx="10038730" cy="4222841"/>
          </a:xfrm>
          <a:prstGeom prst="rect">
            <a:avLst/>
          </a:prstGeom>
        </p:spPr>
      </p:pic>
    </p:spTree>
    <p:extLst>
      <p:ext uri="{BB962C8B-B14F-4D97-AF65-F5344CB8AC3E}">
        <p14:creationId xmlns:p14="http://schemas.microsoft.com/office/powerpoint/2010/main" val="6695682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37165"/>
          <a:stretch/>
        </p:blipFill>
        <p:spPr>
          <a:xfrm>
            <a:off x="1050551" y="835680"/>
            <a:ext cx="7867650" cy="4937592"/>
          </a:xfrm>
          <a:prstGeom prst="rect">
            <a:avLst/>
          </a:prstGeom>
        </p:spPr>
      </p:pic>
    </p:spTree>
    <p:extLst>
      <p:ext uri="{BB962C8B-B14F-4D97-AF65-F5344CB8AC3E}">
        <p14:creationId xmlns:p14="http://schemas.microsoft.com/office/powerpoint/2010/main" val="13611410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68748" y="878261"/>
            <a:ext cx="10617392" cy="5334280"/>
          </a:xfrm>
          <a:prstGeom prst="rect">
            <a:avLst/>
          </a:prstGeom>
        </p:spPr>
      </p:pic>
    </p:spTree>
    <p:extLst>
      <p:ext uri="{BB962C8B-B14F-4D97-AF65-F5344CB8AC3E}">
        <p14:creationId xmlns:p14="http://schemas.microsoft.com/office/powerpoint/2010/main" val="8002588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Chronological Understanding</a:t>
            </a:r>
            <a:endParaRPr lang="en-GB" dirty="0"/>
          </a:p>
        </p:txBody>
      </p:sp>
      <p:sp>
        <p:nvSpPr>
          <p:cNvPr id="3" name="TextBox 2"/>
          <p:cNvSpPr txBox="1"/>
          <p:nvPr/>
        </p:nvSpPr>
        <p:spPr>
          <a:xfrm>
            <a:off x="1114697" y="2621280"/>
            <a:ext cx="10101943" cy="3970318"/>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t>This is one of our 3 key concepts at Butler’s Hill, alongside Knowledge and Understanding and Historical Enquiry.</a:t>
            </a:r>
          </a:p>
          <a:p>
            <a:pPr marL="285750" indent="-285750">
              <a:buFont typeface="Arial" panose="020B0604020202020204" pitchFamily="34" charset="0"/>
              <a:buChar char="•"/>
            </a:pPr>
            <a:r>
              <a:rPr lang="en-GB" sz="2800" dirty="0" smtClean="0"/>
              <a:t>Pupil Voice conducted in Nov 2022 found that Year 1 and Year 2 children were struggling to understand the concept of chronology.  </a:t>
            </a:r>
          </a:p>
          <a:p>
            <a:pPr marL="285750" indent="-285750">
              <a:buFont typeface="Arial" panose="020B0604020202020204" pitchFamily="34" charset="0"/>
              <a:buChar char="•"/>
            </a:pPr>
            <a:r>
              <a:rPr lang="en-GB" sz="2800" dirty="0" smtClean="0"/>
              <a:t>To try and improve this, we have implemented several things.  One is the use of an action (thumbs pointing backwards </a:t>
            </a:r>
            <a:r>
              <a:rPr lang="en-GB" sz="2800" dirty="0"/>
              <a:t>over </a:t>
            </a:r>
            <a:r>
              <a:rPr lang="en-GB" sz="2800" dirty="0" smtClean="0"/>
              <a:t>          shoulder</a:t>
            </a:r>
            <a:r>
              <a:rPr lang="en-GB" sz="2800" dirty="0"/>
              <a:t>) to remind children that History is ‘in the past’.</a:t>
            </a:r>
          </a:p>
          <a:p>
            <a:pPr marL="285750" indent="-285750">
              <a:buFont typeface="Arial" panose="020B0604020202020204" pitchFamily="34" charset="0"/>
              <a:buChar char="•"/>
            </a:pPr>
            <a:endParaRPr lang="en-GB" sz="2800" dirty="0" smtClean="0"/>
          </a:p>
          <a:p>
            <a:r>
              <a:rPr lang="en-GB" sz="2800" dirty="0" smtClean="0"/>
              <a:t>   </a:t>
            </a:r>
          </a:p>
        </p:txBody>
      </p:sp>
      <p:pic>
        <p:nvPicPr>
          <p:cNvPr id="1026" name="Picture 2" descr="154 Kid Pointing Behind Back Stock Photos - Free &amp; Royalty-Free Stock  Photos from Dreamstime"/>
          <p:cNvPicPr>
            <a:picLocks noChangeAspect="1" noChangeArrowheads="1"/>
          </p:cNvPicPr>
          <p:nvPr/>
        </p:nvPicPr>
        <p:blipFill rotWithShape="1">
          <a:blip r:embed="rId2">
            <a:extLst>
              <a:ext uri="{28A0092B-C50C-407E-A947-70E740481C1C}">
                <a14:useLocalDpi xmlns:a14="http://schemas.microsoft.com/office/drawing/2010/main" val="0"/>
              </a:ext>
            </a:extLst>
          </a:blip>
          <a:srcRect l="23671" t="25001" r="27300" b="32850"/>
          <a:stretch/>
        </p:blipFill>
        <p:spPr bwMode="auto">
          <a:xfrm>
            <a:off x="9370424" y="4815840"/>
            <a:ext cx="2142308" cy="1328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06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75953" y="1184020"/>
            <a:ext cx="8769533" cy="5040567"/>
          </a:xfrm>
          <a:prstGeom prst="rect">
            <a:avLst/>
          </a:prstGeom>
        </p:spPr>
      </p:pic>
      <p:sp>
        <p:nvSpPr>
          <p:cNvPr id="3" name="TextBox 2"/>
          <p:cNvSpPr txBox="1"/>
          <p:nvPr/>
        </p:nvSpPr>
        <p:spPr>
          <a:xfrm>
            <a:off x="5085806" y="2737340"/>
            <a:ext cx="549568" cy="338554"/>
          </a:xfrm>
          <a:prstGeom prst="rect">
            <a:avLst/>
          </a:prstGeom>
          <a:solidFill>
            <a:srgbClr val="FFFF00"/>
          </a:solidFill>
        </p:spPr>
        <p:txBody>
          <a:bodyPr wrap="square" rtlCol="0">
            <a:spAutoFit/>
          </a:bodyPr>
          <a:lstStyle/>
          <a:p>
            <a:r>
              <a:rPr lang="en-GB" sz="1600" b="1" dirty="0"/>
              <a:t>1912</a:t>
            </a:r>
          </a:p>
        </p:txBody>
      </p:sp>
      <p:sp>
        <p:nvSpPr>
          <p:cNvPr id="4" name="TextBox 3"/>
          <p:cNvSpPr txBox="1"/>
          <p:nvPr/>
        </p:nvSpPr>
        <p:spPr>
          <a:xfrm>
            <a:off x="7963275" y="2796355"/>
            <a:ext cx="659481" cy="276999"/>
          </a:xfrm>
          <a:prstGeom prst="rect">
            <a:avLst/>
          </a:prstGeom>
          <a:solidFill>
            <a:srgbClr val="FFFF00"/>
          </a:solidFill>
        </p:spPr>
        <p:txBody>
          <a:bodyPr wrap="square" rtlCol="0">
            <a:spAutoFit/>
          </a:bodyPr>
          <a:lstStyle/>
          <a:p>
            <a:r>
              <a:rPr lang="en-GB" sz="1200" b="1" dirty="0" smtClean="0"/>
              <a:t>1939-45</a:t>
            </a:r>
            <a:endParaRPr lang="en-GB" sz="1200" b="1" dirty="0"/>
          </a:p>
        </p:txBody>
      </p:sp>
      <p:sp>
        <p:nvSpPr>
          <p:cNvPr id="5" name="TextBox 4"/>
          <p:cNvSpPr txBox="1"/>
          <p:nvPr/>
        </p:nvSpPr>
        <p:spPr>
          <a:xfrm>
            <a:off x="3992880" y="4404128"/>
            <a:ext cx="552993" cy="338554"/>
          </a:xfrm>
          <a:prstGeom prst="rect">
            <a:avLst/>
          </a:prstGeom>
          <a:solidFill>
            <a:srgbClr val="FFFF00"/>
          </a:solidFill>
        </p:spPr>
        <p:txBody>
          <a:bodyPr wrap="square" rtlCol="0">
            <a:spAutoFit/>
          </a:bodyPr>
          <a:lstStyle/>
          <a:p>
            <a:r>
              <a:rPr lang="en-GB" sz="1600" b="1" dirty="0" smtClean="0"/>
              <a:t>1666</a:t>
            </a:r>
            <a:endParaRPr lang="en-GB" sz="1600" b="1" dirty="0"/>
          </a:p>
        </p:txBody>
      </p:sp>
      <p:sp>
        <p:nvSpPr>
          <p:cNvPr id="6" name="TextBox 5"/>
          <p:cNvSpPr txBox="1"/>
          <p:nvPr/>
        </p:nvSpPr>
        <p:spPr>
          <a:xfrm>
            <a:off x="5852159" y="5452394"/>
            <a:ext cx="1970594" cy="584775"/>
          </a:xfrm>
          <a:prstGeom prst="rect">
            <a:avLst/>
          </a:prstGeom>
          <a:solidFill>
            <a:srgbClr val="FFFF00"/>
          </a:solidFill>
        </p:spPr>
        <p:txBody>
          <a:bodyPr wrap="square" rtlCol="0">
            <a:spAutoFit/>
          </a:bodyPr>
          <a:lstStyle/>
          <a:p>
            <a:pPr algn="ctr"/>
            <a:r>
              <a:rPr lang="en-GB" sz="1600" b="1" dirty="0" smtClean="0"/>
              <a:t>Medieval/Middle Ages</a:t>
            </a:r>
            <a:endParaRPr lang="en-GB" sz="1600" b="1" dirty="0"/>
          </a:p>
        </p:txBody>
      </p:sp>
      <p:sp>
        <p:nvSpPr>
          <p:cNvPr id="7" name="TextBox 6"/>
          <p:cNvSpPr txBox="1"/>
          <p:nvPr/>
        </p:nvSpPr>
        <p:spPr>
          <a:xfrm>
            <a:off x="10058401" y="5452393"/>
            <a:ext cx="1507385" cy="584775"/>
          </a:xfrm>
          <a:prstGeom prst="rect">
            <a:avLst/>
          </a:prstGeom>
          <a:solidFill>
            <a:srgbClr val="FFFF00"/>
          </a:solidFill>
        </p:spPr>
        <p:txBody>
          <a:bodyPr wrap="square" rtlCol="0">
            <a:spAutoFit/>
          </a:bodyPr>
          <a:lstStyle/>
          <a:p>
            <a:r>
              <a:rPr lang="en-GB" sz="1600" b="1" dirty="0" smtClean="0"/>
              <a:t>&lt;- Prehistoric times</a:t>
            </a:r>
            <a:endParaRPr lang="en-GB" sz="1600" b="1" dirty="0"/>
          </a:p>
        </p:txBody>
      </p:sp>
      <p:sp>
        <p:nvSpPr>
          <p:cNvPr id="8" name="TextBox 7"/>
          <p:cNvSpPr txBox="1"/>
          <p:nvPr/>
        </p:nvSpPr>
        <p:spPr>
          <a:xfrm>
            <a:off x="1375953" y="635726"/>
            <a:ext cx="8699864" cy="523220"/>
          </a:xfrm>
          <a:prstGeom prst="rect">
            <a:avLst/>
          </a:prstGeom>
          <a:noFill/>
        </p:spPr>
        <p:txBody>
          <a:bodyPr wrap="square" rtlCol="0">
            <a:spAutoFit/>
          </a:bodyPr>
          <a:lstStyle/>
          <a:p>
            <a:r>
              <a:rPr lang="en-GB" sz="2800" dirty="0"/>
              <a:t>Our topics studied are structured chronologically in </a:t>
            </a:r>
            <a:r>
              <a:rPr lang="en-GB" sz="2800" dirty="0" smtClean="0"/>
              <a:t>time:</a:t>
            </a:r>
            <a:endParaRPr lang="en-GB" dirty="0"/>
          </a:p>
        </p:txBody>
      </p:sp>
    </p:spTree>
    <p:extLst>
      <p:ext uri="{BB962C8B-B14F-4D97-AF65-F5344CB8AC3E}">
        <p14:creationId xmlns:p14="http://schemas.microsoft.com/office/powerpoint/2010/main" val="16194685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7025" y="729583"/>
            <a:ext cx="9601196" cy="1303867"/>
          </a:xfrm>
        </p:spPr>
        <p:txBody>
          <a:bodyPr/>
          <a:lstStyle/>
          <a:p>
            <a:r>
              <a:rPr lang="en-GB" dirty="0" smtClean="0"/>
              <a:t>Timelines </a:t>
            </a:r>
            <a:endParaRPr lang="en-GB" dirty="0"/>
          </a:p>
        </p:txBody>
      </p:sp>
      <p:sp>
        <p:nvSpPr>
          <p:cNvPr id="3" name="TextBox 2"/>
          <p:cNvSpPr txBox="1"/>
          <p:nvPr/>
        </p:nvSpPr>
        <p:spPr>
          <a:xfrm>
            <a:off x="1280160" y="1733005"/>
            <a:ext cx="10136777" cy="1754326"/>
          </a:xfrm>
          <a:prstGeom prst="rect">
            <a:avLst/>
          </a:prstGeom>
          <a:noFill/>
        </p:spPr>
        <p:txBody>
          <a:bodyPr wrap="square" rtlCol="0">
            <a:spAutoFit/>
          </a:bodyPr>
          <a:lstStyle/>
          <a:p>
            <a:pPr marL="285750" indent="-285750">
              <a:buFont typeface="Arial" panose="020B0604020202020204" pitchFamily="34" charset="0"/>
              <a:buChar char="•"/>
            </a:pPr>
            <a:r>
              <a:rPr lang="en-GB" dirty="0"/>
              <a:t>Timelines </a:t>
            </a:r>
            <a:r>
              <a:rPr lang="en-GB" dirty="0" smtClean="0"/>
              <a:t>are displayed </a:t>
            </a:r>
            <a:r>
              <a:rPr lang="en-GB" dirty="0"/>
              <a:t>in </a:t>
            </a:r>
            <a:r>
              <a:rPr lang="en-GB" dirty="0" smtClean="0"/>
              <a:t>all classes.  In Key Stage One, each </a:t>
            </a:r>
            <a:r>
              <a:rPr lang="en-GB" dirty="0"/>
              <a:t>one has the key events deemed important in British History, alongside those </a:t>
            </a:r>
            <a:r>
              <a:rPr lang="en-GB" dirty="0" smtClean="0"/>
              <a:t>relevant to the topics taught in that year group. </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Pupil Voice conducted in February 2023 shows that children now have better understanding of when historical events happened in relation to others e.g. before/after.  </a:t>
            </a:r>
            <a:endParaRPr lang="en-GB" dirty="0"/>
          </a:p>
          <a:p>
            <a:endParaRPr lang="en-GB" dirty="0"/>
          </a:p>
        </p:txBody>
      </p:sp>
      <p:pic>
        <p:nvPicPr>
          <p:cNvPr id="4" name="Picture 3"/>
          <p:cNvPicPr>
            <a:picLocks noChangeAspect="1"/>
          </p:cNvPicPr>
          <p:nvPr/>
        </p:nvPicPr>
        <p:blipFill>
          <a:blip r:embed="rId2"/>
          <a:stretch>
            <a:fillRect/>
          </a:stretch>
        </p:blipFill>
        <p:spPr>
          <a:xfrm>
            <a:off x="2350429" y="3200399"/>
            <a:ext cx="7560809" cy="4042798"/>
          </a:xfrm>
          <a:prstGeom prst="rect">
            <a:avLst/>
          </a:prstGeom>
        </p:spPr>
      </p:pic>
    </p:spTree>
    <p:extLst>
      <p:ext uri="{BB962C8B-B14F-4D97-AF65-F5344CB8AC3E}">
        <p14:creationId xmlns:p14="http://schemas.microsoft.com/office/powerpoint/2010/main" val="3181704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8675" y="1057275"/>
            <a:ext cx="10534650" cy="4743450"/>
          </a:xfrm>
          <a:prstGeom prst="rect">
            <a:avLst/>
          </a:prstGeom>
        </p:spPr>
      </p:pic>
    </p:spTree>
    <p:extLst>
      <p:ext uri="{BB962C8B-B14F-4D97-AF65-F5344CB8AC3E}">
        <p14:creationId xmlns:p14="http://schemas.microsoft.com/office/powerpoint/2010/main" val="4180209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17025" y="729583"/>
            <a:ext cx="9601196" cy="1303867"/>
          </a:xfrm>
          <a:prstGeom prst="rect">
            <a:avLst/>
          </a:prstGeom>
        </p:spPr>
        <p:txBody>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mtClean="0"/>
              <a:t>Timelines </a:t>
            </a:r>
            <a:endParaRPr lang="en-GB" dirty="0"/>
          </a:p>
        </p:txBody>
      </p:sp>
      <p:sp>
        <p:nvSpPr>
          <p:cNvPr id="3" name="TextBox 2"/>
          <p:cNvSpPr txBox="1"/>
          <p:nvPr/>
        </p:nvSpPr>
        <p:spPr>
          <a:xfrm>
            <a:off x="1280160" y="1733005"/>
            <a:ext cx="10136777" cy="1200329"/>
          </a:xfrm>
          <a:prstGeom prst="rect">
            <a:avLst/>
          </a:prstGeom>
          <a:noFill/>
        </p:spPr>
        <p:txBody>
          <a:bodyPr wrap="square" rtlCol="0">
            <a:spAutoFit/>
          </a:bodyPr>
          <a:lstStyle/>
          <a:p>
            <a:pPr marL="285750" indent="-285750">
              <a:buFont typeface="Arial" panose="020B0604020202020204" pitchFamily="34" charset="0"/>
              <a:buChar char="•"/>
            </a:pPr>
            <a:r>
              <a:rPr lang="en-GB" dirty="0" smtClean="0"/>
              <a:t>In EYFS, there are daily timelines which show the order of events during the day.  There are also timelines which are built up throughout the year with key events/special days the children take part in.  </a:t>
            </a:r>
            <a:endParaRPr lang="en-GB" dirty="0"/>
          </a:p>
          <a:p>
            <a:pPr marL="285750" indent="-285750">
              <a:buFont typeface="Arial" panose="020B0604020202020204" pitchFamily="34" charset="0"/>
              <a:buChar char="•"/>
            </a:pPr>
            <a:r>
              <a:rPr lang="en-GB" dirty="0" smtClean="0"/>
              <a:t>These are the building blocks for children developing a sense of chronology in Key Stage One.</a:t>
            </a:r>
            <a:endParaRPr lang="en-GB" dirty="0"/>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400" y="2763033"/>
            <a:ext cx="2400000" cy="1800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0948" y="3935312"/>
            <a:ext cx="2400000" cy="180000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91897" y="2747967"/>
            <a:ext cx="2400000" cy="18000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66857" y="4153050"/>
            <a:ext cx="2400000" cy="1800000"/>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14321" y="3780822"/>
            <a:ext cx="2400000" cy="1800000"/>
          </a:xfrm>
          <a:prstGeom prst="rect">
            <a:avLst/>
          </a:prstGeom>
        </p:spPr>
      </p:pic>
      <p:pic>
        <p:nvPicPr>
          <p:cNvPr id="4" name="Picture 3"/>
          <p:cNvPicPr>
            <a:picLocks noChangeAspect="1"/>
          </p:cNvPicPr>
          <p:nvPr/>
        </p:nvPicPr>
        <p:blipFill rotWithShape="1">
          <a:blip r:embed="rId7" cstate="print">
            <a:extLst>
              <a:ext uri="{28A0092B-C50C-407E-A947-70E740481C1C}">
                <a14:useLocalDpi xmlns:a14="http://schemas.microsoft.com/office/drawing/2010/main" val="0"/>
              </a:ext>
            </a:extLst>
          </a:blip>
          <a:srcRect t="24077" r="2258"/>
          <a:stretch/>
        </p:blipFill>
        <p:spPr>
          <a:xfrm>
            <a:off x="4806003" y="2747967"/>
            <a:ext cx="2408318" cy="1366617"/>
          </a:xfrm>
          <a:prstGeom prst="rect">
            <a:avLst/>
          </a:prstGeom>
        </p:spPr>
      </p:pic>
    </p:spTree>
    <p:extLst>
      <p:ext uri="{BB962C8B-B14F-4D97-AF65-F5344CB8AC3E}">
        <p14:creationId xmlns:p14="http://schemas.microsoft.com/office/powerpoint/2010/main" val="114692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7985" y="720874"/>
            <a:ext cx="9601196" cy="516255"/>
          </a:xfrm>
        </p:spPr>
        <p:txBody>
          <a:bodyPr>
            <a:normAutofit fontScale="90000"/>
          </a:bodyPr>
          <a:lstStyle/>
          <a:p>
            <a:r>
              <a:rPr lang="en-GB" dirty="0" smtClean="0"/>
              <a:t>Timelines </a:t>
            </a:r>
            <a:endParaRPr lang="en-GB" dirty="0"/>
          </a:p>
        </p:txBody>
      </p:sp>
      <p:sp>
        <p:nvSpPr>
          <p:cNvPr id="3" name="TextBox 2"/>
          <p:cNvSpPr txBox="1"/>
          <p:nvPr/>
        </p:nvSpPr>
        <p:spPr>
          <a:xfrm>
            <a:off x="722376" y="1090310"/>
            <a:ext cx="10826496" cy="1723549"/>
          </a:xfrm>
          <a:prstGeom prst="rect">
            <a:avLst/>
          </a:prstGeom>
          <a:noFill/>
        </p:spPr>
        <p:txBody>
          <a:bodyPr wrap="square" rtlCol="0">
            <a:spAutoFit/>
          </a:bodyPr>
          <a:lstStyle/>
          <a:p>
            <a:pPr marL="285750" indent="-285750">
              <a:buFont typeface="Arial" panose="020B0604020202020204" pitchFamily="34" charset="0"/>
              <a:buChar char="•"/>
            </a:pPr>
            <a:r>
              <a:rPr lang="en-GB" sz="2200" dirty="0" smtClean="0"/>
              <a:t>Every Year 2 new topic begins with a lesson on timelines, so that children have the opportunity to grasp where the event they will be studying fits into a chronological framework. In Year 1 Autumn 1, children sorted Old and New Toys, as they had not yet been introduced to the concept of timelines. </a:t>
            </a:r>
            <a:endParaRPr lang="en-GB" sz="2200" dirty="0"/>
          </a:p>
          <a:p>
            <a:endParaRPr lang="en-GB" dirty="0"/>
          </a:p>
        </p:txBody>
      </p:sp>
      <p:grpSp>
        <p:nvGrpSpPr>
          <p:cNvPr id="9" name="Group 8"/>
          <p:cNvGrpSpPr/>
          <p:nvPr/>
        </p:nvGrpSpPr>
        <p:grpSpPr>
          <a:xfrm>
            <a:off x="948801" y="2539313"/>
            <a:ext cx="10452065" cy="3809189"/>
            <a:chOff x="948801" y="2539313"/>
            <a:chExt cx="10452065" cy="3809189"/>
          </a:xfrm>
        </p:grpSpPr>
        <p:grpSp>
          <p:nvGrpSpPr>
            <p:cNvPr id="5" name="Group 4"/>
            <p:cNvGrpSpPr/>
            <p:nvPr/>
          </p:nvGrpSpPr>
          <p:grpSpPr>
            <a:xfrm>
              <a:off x="948801" y="2539313"/>
              <a:ext cx="10452065" cy="3809189"/>
              <a:chOff x="948801" y="2539313"/>
              <a:chExt cx="10452065" cy="3809189"/>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286" t="7492" r="6095" b="5397"/>
              <a:stretch/>
            </p:blipFill>
            <p:spPr>
              <a:xfrm>
                <a:off x="948801" y="2539313"/>
                <a:ext cx="5225141" cy="3809189"/>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21947" y="2539313"/>
                <a:ext cx="5078919" cy="3809189"/>
              </a:xfrm>
              <a:prstGeom prst="rect">
                <a:avLst/>
              </a:prstGeom>
            </p:spPr>
          </p:pic>
          <p:sp>
            <p:nvSpPr>
              <p:cNvPr id="6" name="TextBox 5"/>
              <p:cNvSpPr txBox="1"/>
              <p:nvPr/>
            </p:nvSpPr>
            <p:spPr>
              <a:xfrm>
                <a:off x="3236977" y="4345969"/>
                <a:ext cx="868679" cy="338554"/>
              </a:xfrm>
              <a:prstGeom prst="rect">
                <a:avLst/>
              </a:prstGeom>
              <a:solidFill>
                <a:srgbClr val="FFFF00"/>
              </a:solidFill>
            </p:spPr>
            <p:txBody>
              <a:bodyPr wrap="square" rtlCol="0">
                <a:spAutoFit/>
              </a:bodyPr>
              <a:lstStyle/>
              <a:p>
                <a:r>
                  <a:rPr lang="en-GB" sz="1600" b="1" dirty="0" smtClean="0"/>
                  <a:t>Year 2</a:t>
                </a:r>
                <a:endParaRPr lang="en-GB" sz="1600" b="1" dirty="0"/>
              </a:p>
            </p:txBody>
          </p:sp>
        </p:grpSp>
        <p:sp>
          <p:nvSpPr>
            <p:cNvPr id="8" name="TextBox 7"/>
            <p:cNvSpPr txBox="1"/>
            <p:nvPr/>
          </p:nvSpPr>
          <p:spPr>
            <a:xfrm>
              <a:off x="8610601" y="5915689"/>
              <a:ext cx="868679" cy="338554"/>
            </a:xfrm>
            <a:prstGeom prst="rect">
              <a:avLst/>
            </a:prstGeom>
            <a:solidFill>
              <a:srgbClr val="FFFF00"/>
            </a:solidFill>
          </p:spPr>
          <p:txBody>
            <a:bodyPr wrap="square" rtlCol="0">
              <a:spAutoFit/>
            </a:bodyPr>
            <a:lstStyle/>
            <a:p>
              <a:r>
                <a:rPr lang="en-GB" sz="1600" b="1" dirty="0" smtClean="0"/>
                <a:t>Year 1</a:t>
              </a:r>
              <a:endParaRPr lang="en-GB" sz="1600" b="1" dirty="0"/>
            </a:p>
          </p:txBody>
        </p:sp>
      </p:grpSp>
    </p:spTree>
    <p:extLst>
      <p:ext uri="{BB962C8B-B14F-4D97-AF65-F5344CB8AC3E}">
        <p14:creationId xmlns:p14="http://schemas.microsoft.com/office/powerpoint/2010/main" val="12548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746215" y="0"/>
            <a:ext cx="11543417" cy="6858000"/>
            <a:chOff x="746215" y="0"/>
            <a:chExt cx="11543417" cy="6858000"/>
          </a:xfrm>
        </p:grpSpPr>
        <p:pic>
          <p:nvPicPr>
            <p:cNvPr id="3" name="Picture 2"/>
            <p:cNvPicPr>
              <a:picLocks noChangeAspect="1"/>
            </p:cNvPicPr>
            <p:nvPr/>
          </p:nvPicPr>
          <p:blipFill>
            <a:blip r:embed="rId2"/>
            <a:stretch>
              <a:fillRect/>
            </a:stretch>
          </p:blipFill>
          <p:spPr>
            <a:xfrm>
              <a:off x="5682342" y="904602"/>
              <a:ext cx="6607290" cy="461663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11035" y="857250"/>
              <a:ext cx="6858000" cy="5143500"/>
            </a:xfrm>
            <a:prstGeom prst="rect">
              <a:avLst/>
            </a:prstGeom>
          </p:spPr>
        </p:pic>
        <p:sp>
          <p:nvSpPr>
            <p:cNvPr id="4" name="TextBox 3"/>
            <p:cNvSpPr txBox="1"/>
            <p:nvPr/>
          </p:nvSpPr>
          <p:spPr>
            <a:xfrm>
              <a:off x="905257" y="4336825"/>
              <a:ext cx="868679" cy="338554"/>
            </a:xfrm>
            <a:prstGeom prst="rect">
              <a:avLst/>
            </a:prstGeom>
            <a:solidFill>
              <a:srgbClr val="FFFF00"/>
            </a:solidFill>
          </p:spPr>
          <p:txBody>
            <a:bodyPr wrap="square" rtlCol="0">
              <a:spAutoFit/>
            </a:bodyPr>
            <a:lstStyle/>
            <a:p>
              <a:r>
                <a:rPr lang="en-GB" sz="1600" b="1" dirty="0" smtClean="0"/>
                <a:t>Year 2</a:t>
              </a:r>
              <a:endParaRPr lang="en-GB" sz="1600" b="1" dirty="0"/>
            </a:p>
          </p:txBody>
        </p:sp>
        <p:sp>
          <p:nvSpPr>
            <p:cNvPr id="5" name="TextBox 4"/>
            <p:cNvSpPr txBox="1"/>
            <p:nvPr/>
          </p:nvSpPr>
          <p:spPr>
            <a:xfrm>
              <a:off x="10825842" y="4220522"/>
              <a:ext cx="868679" cy="338554"/>
            </a:xfrm>
            <a:prstGeom prst="rect">
              <a:avLst/>
            </a:prstGeom>
            <a:solidFill>
              <a:srgbClr val="FFFF00"/>
            </a:solidFill>
          </p:spPr>
          <p:txBody>
            <a:bodyPr wrap="square" rtlCol="0">
              <a:spAutoFit/>
            </a:bodyPr>
            <a:lstStyle/>
            <a:p>
              <a:r>
                <a:rPr lang="en-GB" sz="1600" b="1" dirty="0" smtClean="0"/>
                <a:t>Year 1</a:t>
              </a:r>
              <a:endParaRPr lang="en-GB" sz="1600" b="1" dirty="0"/>
            </a:p>
          </p:txBody>
        </p:sp>
      </p:grpSp>
      <p:sp>
        <p:nvSpPr>
          <p:cNvPr id="7" name="Title 1"/>
          <p:cNvSpPr txBox="1">
            <a:spLocks/>
          </p:cNvSpPr>
          <p:nvPr/>
        </p:nvSpPr>
        <p:spPr>
          <a:xfrm>
            <a:off x="5889715" y="630936"/>
            <a:ext cx="3678063" cy="667513"/>
          </a:xfrm>
          <a:prstGeom prst="rect">
            <a:avLst/>
          </a:prstGeom>
          <a:solidFill>
            <a:schemeClr val="bg1"/>
          </a:solidFill>
        </p:spPr>
        <p:txBody>
          <a:bodyPr>
            <a:normAutofit fontScale="475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smtClean="0"/>
              <a:t>Identifying similarities and differences in different periods </a:t>
            </a:r>
            <a:endParaRPr lang="en-GB" dirty="0"/>
          </a:p>
        </p:txBody>
      </p:sp>
    </p:spTree>
    <p:extLst>
      <p:ext uri="{BB962C8B-B14F-4D97-AF65-F5344CB8AC3E}">
        <p14:creationId xmlns:p14="http://schemas.microsoft.com/office/powerpoint/2010/main" val="36643975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5889715" y="630936"/>
            <a:ext cx="3678063" cy="667513"/>
          </a:xfrm>
          <a:prstGeom prst="rect">
            <a:avLst/>
          </a:prstGeom>
          <a:solidFill>
            <a:schemeClr val="bg1"/>
          </a:solidFill>
        </p:spPr>
        <p:txBody>
          <a:bodyPr>
            <a:normAutofit fontScale="475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smtClean="0"/>
              <a:t>Identifying similarities and differences in different periods </a:t>
            </a:r>
            <a:endParaRPr lang="en-GB" dirty="0"/>
          </a:p>
        </p:txBody>
      </p:sp>
      <p:pic>
        <p:nvPicPr>
          <p:cNvPr id="8" name="Picture 7"/>
          <p:cNvPicPr>
            <a:picLocks noChangeAspect="1"/>
          </p:cNvPicPr>
          <p:nvPr/>
        </p:nvPicPr>
        <p:blipFill>
          <a:blip r:embed="rId2"/>
          <a:stretch>
            <a:fillRect/>
          </a:stretch>
        </p:blipFill>
        <p:spPr>
          <a:xfrm>
            <a:off x="1036670" y="1373933"/>
            <a:ext cx="6610350" cy="3886200"/>
          </a:xfrm>
          <a:prstGeom prst="rect">
            <a:avLst/>
          </a:prstGeom>
        </p:spPr>
      </p:pic>
      <p:sp>
        <p:nvSpPr>
          <p:cNvPr id="10" name="TextBox 9"/>
          <p:cNvSpPr txBox="1"/>
          <p:nvPr/>
        </p:nvSpPr>
        <p:spPr>
          <a:xfrm>
            <a:off x="5292789" y="4752367"/>
            <a:ext cx="868679" cy="338554"/>
          </a:xfrm>
          <a:prstGeom prst="rect">
            <a:avLst/>
          </a:prstGeom>
          <a:solidFill>
            <a:srgbClr val="FFFF00"/>
          </a:solidFill>
        </p:spPr>
        <p:txBody>
          <a:bodyPr wrap="square" rtlCol="0">
            <a:spAutoFit/>
          </a:bodyPr>
          <a:lstStyle/>
          <a:p>
            <a:pPr algn="ctr"/>
            <a:r>
              <a:rPr lang="en-GB" sz="1600" b="1" dirty="0" smtClean="0"/>
              <a:t>F2</a:t>
            </a:r>
            <a:endParaRPr lang="en-GB" sz="1600" b="1" dirty="0"/>
          </a:p>
        </p:txBody>
      </p:sp>
      <p:sp>
        <p:nvSpPr>
          <p:cNvPr id="12" name="Title 1"/>
          <p:cNvSpPr txBox="1">
            <a:spLocks/>
          </p:cNvSpPr>
          <p:nvPr/>
        </p:nvSpPr>
        <p:spPr>
          <a:xfrm>
            <a:off x="7728746" y="1680677"/>
            <a:ext cx="3678063" cy="3272712"/>
          </a:xfrm>
          <a:prstGeom prst="rect">
            <a:avLst/>
          </a:prstGeom>
          <a:solidFill>
            <a:schemeClr val="bg1"/>
          </a:solidFill>
        </p:spPr>
        <p:txBody>
          <a:bodyPr>
            <a:normAutofit fontScale="925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smtClean="0"/>
              <a:t>How have we changed as we have grown from a baby to now? What is the same/different?</a:t>
            </a:r>
            <a:endParaRPr lang="en-GB" dirty="0"/>
          </a:p>
        </p:txBody>
      </p:sp>
    </p:spTree>
    <p:extLst>
      <p:ext uri="{BB962C8B-B14F-4D97-AF65-F5344CB8AC3E}">
        <p14:creationId xmlns:p14="http://schemas.microsoft.com/office/powerpoint/2010/main" val="42602815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62092"/>
            <a:ext cx="9601196" cy="1303867"/>
          </a:xfrm>
        </p:spPr>
        <p:txBody>
          <a:bodyPr/>
          <a:lstStyle/>
          <a:p>
            <a:r>
              <a:rPr lang="en-GB" dirty="0" smtClean="0"/>
              <a:t>Supporting pupils with SEND</a:t>
            </a:r>
            <a:endParaRPr lang="en-GB" dirty="0"/>
          </a:p>
        </p:txBody>
      </p:sp>
      <p:sp>
        <p:nvSpPr>
          <p:cNvPr id="3" name="TextBox 2"/>
          <p:cNvSpPr txBox="1"/>
          <p:nvPr/>
        </p:nvSpPr>
        <p:spPr>
          <a:xfrm>
            <a:off x="1130808" y="1728216"/>
            <a:ext cx="9930384" cy="3693319"/>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GB" dirty="0" smtClean="0"/>
              <a:t>Planning/work scrutiny showed that sometimes, these pupils had been given several ‘cut and stick’ type of activities during a topic/sequence of work.  </a:t>
            </a:r>
          </a:p>
          <a:p>
            <a:pPr marL="285750" indent="-285750">
              <a:buFont typeface="Arial" panose="020B0604020202020204" pitchFamily="34" charset="0"/>
              <a:buChar char="•"/>
            </a:pPr>
            <a:r>
              <a:rPr lang="en-GB" dirty="0" smtClean="0"/>
              <a:t>We have had a whole school focus on ‘teaching from the floor’ (through our firm belief there should be equity in our curriculum) to ensure that every child can access the content taught, and also to retain ‘sticky knowledge’.  </a:t>
            </a:r>
          </a:p>
          <a:p>
            <a:pPr marL="285750" indent="-285750">
              <a:buFont typeface="Arial" panose="020B0604020202020204" pitchFamily="34" charset="0"/>
              <a:buChar char="•"/>
            </a:pPr>
            <a:r>
              <a:rPr lang="en-GB" dirty="0"/>
              <a:t>It can be </a:t>
            </a:r>
            <a:r>
              <a:rPr lang="en-GB" dirty="0" smtClean="0"/>
              <a:t>difficult to find something all children can do independently, </a:t>
            </a:r>
            <a:r>
              <a:rPr lang="en-GB" dirty="0"/>
              <a:t>as the teacher is often the only adult in the room </a:t>
            </a:r>
            <a:r>
              <a:rPr lang="en-GB" dirty="0" smtClean="0"/>
              <a:t>(as foundation subjects take place in the afternoon, when teachers are providing ELS Phonics interventions). </a:t>
            </a:r>
          </a:p>
          <a:p>
            <a:pPr marL="285750" indent="-285750">
              <a:buFont typeface="Arial" panose="020B0604020202020204" pitchFamily="34" charset="0"/>
              <a:buChar char="•"/>
            </a:pPr>
            <a:r>
              <a:rPr lang="en-GB" dirty="0" smtClean="0"/>
              <a:t>We have tried to think creatively and find other ways children can ‘show what they know’, such as role play activities, guided group sorting activities, working in mixed ability groups to complete a poster (for example) or videoing their presentation.  </a:t>
            </a:r>
            <a:endParaRPr lang="en-GB" dirty="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9341" t="19781"/>
          <a:stretch/>
        </p:blipFill>
        <p:spPr>
          <a:xfrm>
            <a:off x="8406167" y="4699387"/>
            <a:ext cx="2231569" cy="148095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73782" y="4611514"/>
            <a:ext cx="2208929" cy="1656697"/>
          </a:xfrm>
          <a:prstGeom prst="rect">
            <a:avLst/>
          </a:prstGeom>
        </p:spPr>
      </p:pic>
    </p:spTree>
    <p:extLst>
      <p:ext uri="{BB962C8B-B14F-4D97-AF65-F5344CB8AC3E}">
        <p14:creationId xmlns:p14="http://schemas.microsoft.com/office/powerpoint/2010/main" val="4270255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Attainment data: what does it show?</a:t>
            </a:r>
            <a:br>
              <a:rPr lang="en-GB" dirty="0" smtClean="0"/>
            </a:br>
            <a:r>
              <a:rPr lang="en-GB" sz="2800" dirty="0" smtClean="0"/>
              <a:t>This is last year’s (2021-22) data from Insight. </a:t>
            </a:r>
            <a:br>
              <a:rPr lang="en-GB" sz="2800" dirty="0" smtClean="0"/>
            </a:br>
            <a:r>
              <a:rPr lang="en-GB" sz="2200" dirty="0" smtClean="0"/>
              <a:t>Y2 in particular had a lower ability cohort, with a high proportion of SEND children.</a:t>
            </a:r>
            <a:endParaRPr lang="en-GB" sz="2200" dirty="0"/>
          </a:p>
        </p:txBody>
      </p:sp>
      <p:pic>
        <p:nvPicPr>
          <p:cNvPr id="3" name="Picture 2"/>
          <p:cNvPicPr>
            <a:picLocks noChangeAspect="1"/>
          </p:cNvPicPr>
          <p:nvPr/>
        </p:nvPicPr>
        <p:blipFill>
          <a:blip r:embed="rId2"/>
          <a:stretch>
            <a:fillRect/>
          </a:stretch>
        </p:blipFill>
        <p:spPr>
          <a:xfrm>
            <a:off x="1" y="3616081"/>
            <a:ext cx="12192000" cy="1248447"/>
          </a:xfrm>
          <a:prstGeom prst="rect">
            <a:avLst/>
          </a:prstGeom>
        </p:spPr>
      </p:pic>
      <p:pic>
        <p:nvPicPr>
          <p:cNvPr id="6" name="Picture 5"/>
          <p:cNvPicPr/>
          <p:nvPr/>
        </p:nvPicPr>
        <p:blipFill>
          <a:blip r:embed="rId3"/>
          <a:stretch>
            <a:fillRect/>
          </a:stretch>
        </p:blipFill>
        <p:spPr>
          <a:xfrm>
            <a:off x="0" y="2535220"/>
            <a:ext cx="12111318" cy="1080861"/>
          </a:xfrm>
          <a:prstGeom prst="rect">
            <a:avLst/>
          </a:prstGeom>
        </p:spPr>
      </p:pic>
      <p:pic>
        <p:nvPicPr>
          <p:cNvPr id="7" name="Picture 6"/>
          <p:cNvPicPr>
            <a:picLocks noChangeAspect="1"/>
          </p:cNvPicPr>
          <p:nvPr/>
        </p:nvPicPr>
        <p:blipFill>
          <a:blip r:embed="rId4"/>
          <a:stretch>
            <a:fillRect/>
          </a:stretch>
        </p:blipFill>
        <p:spPr>
          <a:xfrm>
            <a:off x="0" y="4864528"/>
            <a:ext cx="12111318" cy="1251001"/>
          </a:xfrm>
          <a:prstGeom prst="rect">
            <a:avLst/>
          </a:prstGeom>
        </p:spPr>
      </p:pic>
    </p:spTree>
    <p:extLst>
      <p:ext uri="{BB962C8B-B14F-4D97-AF65-F5344CB8AC3E}">
        <p14:creationId xmlns:p14="http://schemas.microsoft.com/office/powerpoint/2010/main" val="101372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smtClean="0"/>
              <a:t>Pupil voice: what do our children say?</a:t>
            </a:r>
            <a:endParaRPr lang="en-GB" dirty="0"/>
          </a:p>
        </p:txBody>
      </p:sp>
      <p:pic>
        <p:nvPicPr>
          <p:cNvPr id="2050" name="Picture 2" descr="Pupil Voice Groups &amp; Leadership | TROON PRIMARY SCHOOL &amp; EARLY YEARS CENT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493" y="877700"/>
            <a:ext cx="1879413" cy="1230367"/>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1111624" y="2504798"/>
            <a:ext cx="2411506" cy="1586753"/>
            <a:chOff x="1111624" y="2504798"/>
            <a:chExt cx="2411506" cy="1586753"/>
          </a:xfrm>
        </p:grpSpPr>
        <p:sp>
          <p:nvSpPr>
            <p:cNvPr id="3" name="Rounded Rectangular Callout 2"/>
            <p:cNvSpPr/>
            <p:nvPr/>
          </p:nvSpPr>
          <p:spPr>
            <a:xfrm>
              <a:off x="1111624" y="2504798"/>
              <a:ext cx="2411506" cy="158675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111624" y="2630304"/>
              <a:ext cx="2411506" cy="1400383"/>
            </a:xfrm>
            <a:prstGeom prst="rect">
              <a:avLst/>
            </a:prstGeom>
            <a:noFill/>
          </p:spPr>
          <p:txBody>
            <a:bodyPr wrap="square" rtlCol="0">
              <a:spAutoFit/>
            </a:bodyPr>
            <a:lstStyle/>
            <a:p>
              <a:r>
                <a:rPr lang="en-GB" sz="1700" b="1" dirty="0" smtClean="0"/>
                <a:t>“You’re not supposed to give up, dream big, aim high!”  </a:t>
              </a:r>
              <a:r>
                <a:rPr lang="en-GB" sz="1700" dirty="0" smtClean="0"/>
                <a:t>Year 1 PP pupil, discussing Scott’s expedition</a:t>
              </a:r>
              <a:endParaRPr lang="en-GB" sz="1700" dirty="0"/>
            </a:p>
          </p:txBody>
        </p:sp>
      </p:grpSp>
      <p:grpSp>
        <p:nvGrpSpPr>
          <p:cNvPr id="15" name="Group 14"/>
          <p:cNvGrpSpPr/>
          <p:nvPr/>
        </p:nvGrpSpPr>
        <p:grpSpPr>
          <a:xfrm>
            <a:off x="3913094" y="2752165"/>
            <a:ext cx="3316941" cy="2366683"/>
            <a:chOff x="3913094" y="2752165"/>
            <a:chExt cx="3316941" cy="2366683"/>
          </a:xfrm>
        </p:grpSpPr>
        <p:sp>
          <p:nvSpPr>
            <p:cNvPr id="6" name="Rounded Rectangular Callout 5"/>
            <p:cNvSpPr/>
            <p:nvPr/>
          </p:nvSpPr>
          <p:spPr>
            <a:xfrm>
              <a:off x="3913094" y="2752165"/>
              <a:ext cx="3316941" cy="236668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038601" y="2919843"/>
              <a:ext cx="2967318" cy="2031325"/>
            </a:xfrm>
            <a:prstGeom prst="rect">
              <a:avLst/>
            </a:prstGeom>
            <a:noFill/>
          </p:spPr>
          <p:txBody>
            <a:bodyPr wrap="square" rtlCol="0">
              <a:spAutoFit/>
            </a:bodyPr>
            <a:lstStyle/>
            <a:p>
              <a:r>
                <a:rPr lang="en-GB" b="1" dirty="0" smtClean="0"/>
                <a:t>“We can find out about things that happened a long time ago through artefacts left behind, there’s a museum with these things in.”</a:t>
              </a:r>
              <a:r>
                <a:rPr lang="en-GB" b="1" dirty="0"/>
                <a:t> </a:t>
              </a:r>
              <a:r>
                <a:rPr lang="en-GB" b="1" dirty="0" smtClean="0"/>
                <a:t> </a:t>
              </a:r>
              <a:r>
                <a:rPr lang="en-GB" dirty="0" smtClean="0"/>
                <a:t>Year 1 pupil, discussing Scott’s expedition</a:t>
              </a:r>
              <a:endParaRPr lang="en-GB" dirty="0"/>
            </a:p>
          </p:txBody>
        </p:sp>
      </p:grpSp>
      <p:grpSp>
        <p:nvGrpSpPr>
          <p:cNvPr id="16" name="Group 15"/>
          <p:cNvGrpSpPr/>
          <p:nvPr/>
        </p:nvGrpSpPr>
        <p:grpSpPr>
          <a:xfrm>
            <a:off x="7619999" y="2516003"/>
            <a:ext cx="2429435" cy="1586753"/>
            <a:chOff x="7619999" y="2516003"/>
            <a:chExt cx="2429435" cy="1586753"/>
          </a:xfrm>
        </p:grpSpPr>
        <p:sp>
          <p:nvSpPr>
            <p:cNvPr id="8" name="Rounded Rectangular Callout 7"/>
            <p:cNvSpPr/>
            <p:nvPr/>
          </p:nvSpPr>
          <p:spPr>
            <a:xfrm>
              <a:off x="7637928" y="2516003"/>
              <a:ext cx="2411506" cy="158675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7619999" y="2576867"/>
              <a:ext cx="2205318" cy="1477328"/>
            </a:xfrm>
            <a:prstGeom prst="rect">
              <a:avLst/>
            </a:prstGeom>
            <a:noFill/>
          </p:spPr>
          <p:txBody>
            <a:bodyPr wrap="square" rtlCol="0">
              <a:spAutoFit/>
            </a:bodyPr>
            <a:lstStyle/>
            <a:p>
              <a:r>
                <a:rPr lang="en-GB" b="1" dirty="0" smtClean="0"/>
                <a:t>“This morning is in the past.” </a:t>
              </a:r>
              <a:r>
                <a:rPr lang="en-GB" dirty="0" smtClean="0"/>
                <a:t>Y1 pupil, being questioned about the meaning of ‘the past’.  </a:t>
              </a:r>
              <a:endParaRPr lang="en-GB" dirty="0"/>
            </a:p>
          </p:txBody>
        </p:sp>
      </p:grpSp>
      <p:grpSp>
        <p:nvGrpSpPr>
          <p:cNvPr id="14" name="Group 13"/>
          <p:cNvGrpSpPr/>
          <p:nvPr/>
        </p:nvGrpSpPr>
        <p:grpSpPr>
          <a:xfrm>
            <a:off x="1295402" y="4429701"/>
            <a:ext cx="2411506" cy="1586753"/>
            <a:chOff x="1295402" y="4429701"/>
            <a:chExt cx="2411506" cy="1586753"/>
          </a:xfrm>
        </p:grpSpPr>
        <p:sp>
          <p:nvSpPr>
            <p:cNvPr id="10" name="Rounded Rectangular Callout 9"/>
            <p:cNvSpPr/>
            <p:nvPr/>
          </p:nvSpPr>
          <p:spPr>
            <a:xfrm>
              <a:off x="1295402" y="4429701"/>
              <a:ext cx="2411506" cy="158675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295402" y="4522885"/>
              <a:ext cx="2411506" cy="877163"/>
            </a:xfrm>
            <a:prstGeom prst="rect">
              <a:avLst/>
            </a:prstGeom>
            <a:noFill/>
          </p:spPr>
          <p:txBody>
            <a:bodyPr wrap="square" rtlCol="0">
              <a:spAutoFit/>
            </a:bodyPr>
            <a:lstStyle/>
            <a:p>
              <a:r>
                <a:rPr lang="en-GB" sz="1700" b="1" dirty="0" smtClean="0"/>
                <a:t>“I like history because I like learning about the past.”  </a:t>
              </a:r>
              <a:r>
                <a:rPr lang="en-GB" sz="1700" dirty="0" smtClean="0"/>
                <a:t>Year 1 pupil. </a:t>
              </a:r>
              <a:endParaRPr lang="en-GB" sz="1700" dirty="0"/>
            </a:p>
          </p:txBody>
        </p:sp>
      </p:grpSp>
      <p:grpSp>
        <p:nvGrpSpPr>
          <p:cNvPr id="17" name="Group 16"/>
          <p:cNvGrpSpPr/>
          <p:nvPr/>
        </p:nvGrpSpPr>
        <p:grpSpPr>
          <a:xfrm>
            <a:off x="8583705" y="4325471"/>
            <a:ext cx="2429436" cy="1586753"/>
            <a:chOff x="8583705" y="4325471"/>
            <a:chExt cx="2429436" cy="1586753"/>
          </a:xfrm>
        </p:grpSpPr>
        <p:sp>
          <p:nvSpPr>
            <p:cNvPr id="12" name="Rounded Rectangular Callout 11"/>
            <p:cNvSpPr/>
            <p:nvPr/>
          </p:nvSpPr>
          <p:spPr>
            <a:xfrm>
              <a:off x="8601635" y="4325471"/>
              <a:ext cx="2411506" cy="158675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8583705" y="4386335"/>
              <a:ext cx="2429435" cy="1400383"/>
            </a:xfrm>
            <a:prstGeom prst="rect">
              <a:avLst/>
            </a:prstGeom>
            <a:noFill/>
          </p:spPr>
          <p:txBody>
            <a:bodyPr wrap="square" rtlCol="0">
              <a:spAutoFit/>
            </a:bodyPr>
            <a:lstStyle/>
            <a:p>
              <a:r>
                <a:rPr lang="en-GB" sz="1700" b="1" dirty="0" smtClean="0"/>
                <a:t>“We remember the soldiers who died in the war on Poppy Day.” </a:t>
              </a:r>
              <a:r>
                <a:rPr lang="en-GB" sz="1700" dirty="0" smtClean="0"/>
                <a:t>Y1 pupil, following ‘Children of WW2 topic.</a:t>
              </a:r>
              <a:endParaRPr lang="en-GB" sz="1700" dirty="0"/>
            </a:p>
          </p:txBody>
        </p:sp>
      </p:grpSp>
    </p:spTree>
    <p:extLst>
      <p:ext uri="{BB962C8B-B14F-4D97-AF65-F5344CB8AC3E}">
        <p14:creationId xmlns:p14="http://schemas.microsoft.com/office/powerpoint/2010/main" val="1703438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smtClean="0"/>
              <a:t>Pupil voice: what do our children say?</a:t>
            </a:r>
            <a:endParaRPr lang="en-GB" dirty="0"/>
          </a:p>
        </p:txBody>
      </p:sp>
      <p:pic>
        <p:nvPicPr>
          <p:cNvPr id="2050" name="Picture 2" descr="Pupil Voice Groups &amp; Leadership | TROON PRIMARY SCHOOL &amp; EARLY YEARS CENT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493" y="877700"/>
            <a:ext cx="1879413" cy="1230367"/>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4"/>
          <p:cNvGrpSpPr/>
          <p:nvPr/>
        </p:nvGrpSpPr>
        <p:grpSpPr>
          <a:xfrm>
            <a:off x="1111624" y="2504798"/>
            <a:ext cx="2411506" cy="1586753"/>
            <a:chOff x="1111624" y="2504798"/>
            <a:chExt cx="2411506" cy="1586753"/>
          </a:xfrm>
        </p:grpSpPr>
        <p:sp>
          <p:nvSpPr>
            <p:cNvPr id="3" name="Rounded Rectangular Callout 2"/>
            <p:cNvSpPr/>
            <p:nvPr/>
          </p:nvSpPr>
          <p:spPr>
            <a:xfrm>
              <a:off x="1111624" y="2504798"/>
              <a:ext cx="2411506" cy="158675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111624" y="2630304"/>
              <a:ext cx="2411506" cy="1246495"/>
            </a:xfrm>
            <a:prstGeom prst="rect">
              <a:avLst/>
            </a:prstGeom>
            <a:noFill/>
          </p:spPr>
          <p:txBody>
            <a:bodyPr wrap="square" rtlCol="0">
              <a:spAutoFit/>
            </a:bodyPr>
            <a:lstStyle/>
            <a:p>
              <a:r>
                <a:rPr lang="en-GB" sz="1500" b="1" dirty="0" smtClean="0"/>
                <a:t>“The Great Fire happened in 1666, that was even longer ago than when my Grandad was alive.” </a:t>
              </a:r>
              <a:endParaRPr lang="en-GB" sz="1500" dirty="0"/>
            </a:p>
            <a:p>
              <a:r>
                <a:rPr lang="en-GB" sz="1500" dirty="0" smtClean="0"/>
                <a:t>Year 2 PP pupil. </a:t>
              </a:r>
              <a:endParaRPr lang="en-GB" sz="1500" dirty="0"/>
            </a:p>
          </p:txBody>
        </p:sp>
      </p:grpSp>
      <p:grpSp>
        <p:nvGrpSpPr>
          <p:cNvPr id="20" name="Group 19"/>
          <p:cNvGrpSpPr/>
          <p:nvPr/>
        </p:nvGrpSpPr>
        <p:grpSpPr>
          <a:xfrm>
            <a:off x="1295402" y="4429701"/>
            <a:ext cx="2411506" cy="1586753"/>
            <a:chOff x="1295402" y="4429701"/>
            <a:chExt cx="2411506" cy="1586753"/>
          </a:xfrm>
        </p:grpSpPr>
        <p:sp>
          <p:nvSpPr>
            <p:cNvPr id="10" name="Rounded Rectangular Callout 9"/>
            <p:cNvSpPr/>
            <p:nvPr/>
          </p:nvSpPr>
          <p:spPr>
            <a:xfrm>
              <a:off x="1295402" y="4429701"/>
              <a:ext cx="2411506" cy="158675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295402" y="4522885"/>
              <a:ext cx="2411506" cy="1138773"/>
            </a:xfrm>
            <a:prstGeom prst="rect">
              <a:avLst/>
            </a:prstGeom>
            <a:noFill/>
          </p:spPr>
          <p:txBody>
            <a:bodyPr wrap="square" rtlCol="0">
              <a:spAutoFit/>
            </a:bodyPr>
            <a:lstStyle/>
            <a:p>
              <a:r>
                <a:rPr lang="en-GB" sz="1700" b="1" dirty="0" smtClean="0"/>
                <a:t>“Dinosaurs lived millions of years ago, before people.” </a:t>
              </a:r>
              <a:r>
                <a:rPr lang="en-GB" sz="1700" dirty="0" smtClean="0"/>
                <a:t>Year 2 pupil </a:t>
              </a:r>
              <a:endParaRPr lang="en-GB" sz="1700" dirty="0"/>
            </a:p>
          </p:txBody>
        </p:sp>
      </p:grpSp>
      <p:grpSp>
        <p:nvGrpSpPr>
          <p:cNvPr id="22" name="Group 21"/>
          <p:cNvGrpSpPr/>
          <p:nvPr/>
        </p:nvGrpSpPr>
        <p:grpSpPr>
          <a:xfrm>
            <a:off x="8601635" y="4285875"/>
            <a:ext cx="2429435" cy="1661993"/>
            <a:chOff x="8601635" y="4285875"/>
            <a:chExt cx="2429435" cy="1661993"/>
          </a:xfrm>
        </p:grpSpPr>
        <p:sp>
          <p:nvSpPr>
            <p:cNvPr id="12" name="Rounded Rectangular Callout 11"/>
            <p:cNvSpPr/>
            <p:nvPr/>
          </p:nvSpPr>
          <p:spPr>
            <a:xfrm>
              <a:off x="8601635" y="4325471"/>
              <a:ext cx="2411506" cy="158675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8601635" y="4285875"/>
              <a:ext cx="2429435" cy="1661993"/>
            </a:xfrm>
            <a:prstGeom prst="rect">
              <a:avLst/>
            </a:prstGeom>
            <a:noFill/>
          </p:spPr>
          <p:txBody>
            <a:bodyPr wrap="square" rtlCol="0">
              <a:spAutoFit/>
            </a:bodyPr>
            <a:lstStyle/>
            <a:p>
              <a:r>
                <a:rPr lang="en-GB" sz="1700" b="1" dirty="0" smtClean="0"/>
                <a:t>“Lots of toys in the past were made of wood because they didn’t have plastic.”  </a:t>
              </a:r>
              <a:r>
                <a:rPr lang="en-GB" sz="1700" dirty="0" smtClean="0"/>
                <a:t>F2 pupil, following Toys in the Past Topic. </a:t>
              </a:r>
              <a:endParaRPr lang="en-GB" sz="1700" dirty="0"/>
            </a:p>
          </p:txBody>
        </p:sp>
      </p:grpSp>
      <p:grpSp>
        <p:nvGrpSpPr>
          <p:cNvPr id="24" name="Group 23"/>
          <p:cNvGrpSpPr/>
          <p:nvPr/>
        </p:nvGrpSpPr>
        <p:grpSpPr>
          <a:xfrm>
            <a:off x="7619998" y="1999874"/>
            <a:ext cx="4354441" cy="2286001"/>
            <a:chOff x="7619998" y="1999874"/>
            <a:chExt cx="4354441" cy="2286001"/>
          </a:xfrm>
        </p:grpSpPr>
        <p:grpSp>
          <p:nvGrpSpPr>
            <p:cNvPr id="21" name="Group 20"/>
            <p:cNvGrpSpPr/>
            <p:nvPr/>
          </p:nvGrpSpPr>
          <p:grpSpPr>
            <a:xfrm>
              <a:off x="7619998" y="2516003"/>
              <a:ext cx="2429436" cy="1586753"/>
              <a:chOff x="7619998" y="2516003"/>
              <a:chExt cx="2429436" cy="1586753"/>
            </a:xfrm>
          </p:grpSpPr>
          <p:sp>
            <p:nvSpPr>
              <p:cNvPr id="8" name="Rounded Rectangular Callout 7"/>
              <p:cNvSpPr/>
              <p:nvPr/>
            </p:nvSpPr>
            <p:spPr>
              <a:xfrm>
                <a:off x="7637928" y="2516003"/>
                <a:ext cx="2411506" cy="158675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7619998" y="2576867"/>
                <a:ext cx="2429435" cy="1477328"/>
              </a:xfrm>
              <a:prstGeom prst="rect">
                <a:avLst/>
              </a:prstGeom>
              <a:noFill/>
            </p:spPr>
            <p:txBody>
              <a:bodyPr wrap="square" rtlCol="0">
                <a:spAutoFit/>
              </a:bodyPr>
              <a:lstStyle/>
              <a:p>
                <a:r>
                  <a:rPr lang="en-GB" b="1" dirty="0" smtClean="0"/>
                  <a:t>“Mrs </a:t>
                </a:r>
                <a:r>
                  <a:rPr lang="en-GB" b="1" dirty="0" err="1" smtClean="0"/>
                  <a:t>Swannell</a:t>
                </a:r>
                <a:r>
                  <a:rPr lang="en-GB" b="1" dirty="0" smtClean="0"/>
                  <a:t> was born first because her birthday was first.”  </a:t>
                </a:r>
                <a:r>
                  <a:rPr lang="en-GB" dirty="0" smtClean="0"/>
                  <a:t>F2 pupil, following Toys in the Past Topic. </a:t>
                </a:r>
                <a:endParaRPr lang="en-GB" dirty="0"/>
              </a:p>
            </p:txBody>
          </p:sp>
        </p:gr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9977716" y="2289152"/>
              <a:ext cx="2286001" cy="1707445"/>
            </a:xfrm>
            <a:prstGeom prst="rect">
              <a:avLst/>
            </a:prstGeom>
          </p:spPr>
        </p:pic>
      </p:grpSp>
      <p:grpSp>
        <p:nvGrpSpPr>
          <p:cNvPr id="23" name="Group 22"/>
          <p:cNvGrpSpPr/>
          <p:nvPr/>
        </p:nvGrpSpPr>
        <p:grpSpPr>
          <a:xfrm>
            <a:off x="3904129" y="2504798"/>
            <a:ext cx="4350822" cy="4230118"/>
            <a:chOff x="3904129" y="2504798"/>
            <a:chExt cx="4350822" cy="4230118"/>
          </a:xfrm>
        </p:grpSpPr>
        <p:sp>
          <p:nvSpPr>
            <p:cNvPr id="6" name="Rounded Rectangular Callout 5"/>
            <p:cNvSpPr/>
            <p:nvPr/>
          </p:nvSpPr>
          <p:spPr>
            <a:xfrm>
              <a:off x="3904129" y="2504798"/>
              <a:ext cx="3316941" cy="2366683"/>
            </a:xfrm>
            <a:prstGeom prst="wedgeRound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041878" y="2630304"/>
              <a:ext cx="2967318" cy="2031325"/>
            </a:xfrm>
            <a:prstGeom prst="rect">
              <a:avLst/>
            </a:prstGeom>
            <a:noFill/>
          </p:spPr>
          <p:txBody>
            <a:bodyPr wrap="square" rtlCol="0">
              <a:spAutoFit/>
            </a:bodyPr>
            <a:lstStyle/>
            <a:p>
              <a:r>
                <a:rPr lang="en-GB" b="1" dirty="0" smtClean="0"/>
                <a:t>“There was a fire in Nottingham I saw on the news, but it did not spread like the Great Fire because the houses weren’t close together or made of wood.” </a:t>
              </a:r>
              <a:r>
                <a:rPr lang="en-GB" dirty="0" smtClean="0"/>
                <a:t>Year 2 pupil</a:t>
              </a:r>
              <a:endParaRPr lang="en-GB" dirty="0"/>
            </a:p>
          </p:txBody>
        </p:sp>
        <p:pic>
          <p:nvPicPr>
            <p:cNvPr id="19" name="Picture 18"/>
            <p:cNvPicPr>
              <a:picLocks noChangeAspect="1"/>
            </p:cNvPicPr>
            <p:nvPr/>
          </p:nvPicPr>
          <p:blipFill rotWithShape="1">
            <a:blip r:embed="rId4" cstate="print">
              <a:extLst>
                <a:ext uri="{28A0092B-C50C-407E-A947-70E740481C1C}">
                  <a14:useLocalDpi xmlns:a14="http://schemas.microsoft.com/office/drawing/2010/main" val="0"/>
                </a:ext>
              </a:extLst>
            </a:blip>
            <a:srcRect l="12223" t="9600" b="18133"/>
            <a:stretch/>
          </p:blipFill>
          <p:spPr>
            <a:xfrm rot="10800000">
              <a:off x="5087473" y="4787135"/>
              <a:ext cx="3167478" cy="1947781"/>
            </a:xfrm>
            <a:prstGeom prst="rect">
              <a:avLst/>
            </a:prstGeom>
          </p:spPr>
        </p:pic>
      </p:grpSp>
    </p:spTree>
    <p:extLst>
      <p:ext uri="{BB962C8B-B14F-4D97-AF65-F5344CB8AC3E}">
        <p14:creationId xmlns:p14="http://schemas.microsoft.com/office/powerpoint/2010/main" val="193600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0-#ppt_w/2"/>
                                          </p:val>
                                        </p:tav>
                                        <p:tav tm="100000">
                                          <p:val>
                                            <p:strVal val="#ppt_x"/>
                                          </p:val>
                                        </p:tav>
                                      </p:tavLst>
                                    </p:anim>
                                    <p:anim calcmode="lin" valueType="num">
                                      <p:cBhvr additive="base">
                                        <p:cTn id="14"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0-#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0-#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945" y="268030"/>
            <a:ext cx="9601196" cy="1303867"/>
          </a:xfrm>
        </p:spPr>
        <p:txBody>
          <a:bodyPr/>
          <a:lstStyle/>
          <a:p>
            <a:r>
              <a:rPr lang="en-GB" dirty="0" smtClean="0"/>
              <a:t>So…what next?</a:t>
            </a:r>
            <a:endParaRPr lang="en-GB" dirty="0"/>
          </a:p>
        </p:txBody>
      </p:sp>
      <p:pic>
        <p:nvPicPr>
          <p:cNvPr id="3" name="Picture 2"/>
          <p:cNvPicPr>
            <a:picLocks noChangeAspect="1"/>
          </p:cNvPicPr>
          <p:nvPr/>
        </p:nvPicPr>
        <p:blipFill rotWithShape="1">
          <a:blip r:embed="rId2"/>
          <a:srcRect b="2292"/>
          <a:stretch/>
        </p:blipFill>
        <p:spPr>
          <a:xfrm>
            <a:off x="1984057" y="1256347"/>
            <a:ext cx="8474938" cy="4874487"/>
          </a:xfrm>
          <a:prstGeom prst="rect">
            <a:avLst/>
          </a:prstGeom>
        </p:spPr>
      </p:pic>
      <p:sp>
        <p:nvSpPr>
          <p:cNvPr id="4" name="TextBox 3"/>
          <p:cNvSpPr txBox="1"/>
          <p:nvPr/>
        </p:nvSpPr>
        <p:spPr>
          <a:xfrm>
            <a:off x="6421874" y="3373711"/>
            <a:ext cx="3860461" cy="1615827"/>
          </a:xfrm>
          <a:prstGeom prst="rect">
            <a:avLst/>
          </a:prstGeom>
          <a:solidFill>
            <a:srgbClr val="FFFF00"/>
          </a:solidFill>
        </p:spPr>
        <p:txBody>
          <a:bodyPr wrap="square" rtlCol="0">
            <a:spAutoFit/>
          </a:bodyPr>
          <a:lstStyle/>
          <a:p>
            <a:pPr marL="285750" indent="-285750">
              <a:buFont typeface="Arial" panose="020B0604020202020204" pitchFamily="34" charset="0"/>
              <a:buChar char="•"/>
            </a:pPr>
            <a:r>
              <a:rPr lang="en-GB" sz="1100" b="1" dirty="0" smtClean="0"/>
              <a:t>In F2, sources of evidence are considered when looking at different version of traditional tales e.g. ‘The Gingerbread Man’ and ‘The Runaway </a:t>
            </a:r>
            <a:r>
              <a:rPr lang="en-GB" sz="1100" b="1" dirty="0" err="1" smtClean="0"/>
              <a:t>Chapati</a:t>
            </a:r>
            <a:r>
              <a:rPr lang="en-GB" sz="1100" b="1" dirty="0" smtClean="0"/>
              <a:t>’. </a:t>
            </a:r>
          </a:p>
          <a:p>
            <a:pPr marL="285750" indent="-285750">
              <a:buFont typeface="Arial" panose="020B0604020202020204" pitchFamily="34" charset="0"/>
              <a:buChar char="•"/>
            </a:pPr>
            <a:r>
              <a:rPr lang="en-GB" sz="1100" b="1" dirty="0" smtClean="0"/>
              <a:t>In Autumn 2, Year 2 children participated in an online workshop with the National Archives – looking at maps and other documents used to study the Great Fire of London. </a:t>
            </a:r>
          </a:p>
          <a:p>
            <a:pPr marL="285750" indent="-285750">
              <a:buFont typeface="Arial" panose="020B0604020202020204" pitchFamily="34" charset="0"/>
              <a:buChar char="•"/>
            </a:pPr>
            <a:r>
              <a:rPr lang="en-GB" sz="1100" b="1" dirty="0" smtClean="0"/>
              <a:t>Loan boxes – Year 1 will have a WW2 artefacts box for Summer 1. </a:t>
            </a:r>
            <a:endParaRPr lang="en-GB" sz="1100" b="1" dirty="0"/>
          </a:p>
        </p:txBody>
      </p:sp>
    </p:spTree>
    <p:extLst>
      <p:ext uri="{BB962C8B-B14F-4D97-AF65-F5344CB8AC3E}">
        <p14:creationId xmlns:p14="http://schemas.microsoft.com/office/powerpoint/2010/main" val="20320752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945" y="268030"/>
            <a:ext cx="9601196" cy="1303867"/>
          </a:xfrm>
        </p:spPr>
        <p:txBody>
          <a:bodyPr>
            <a:normAutofit/>
          </a:bodyPr>
          <a:lstStyle/>
          <a:p>
            <a:r>
              <a:rPr lang="en-GB" sz="2800" dirty="0" smtClean="0"/>
              <a:t>So…what next? Develop use of artefacts and sources of evidence</a:t>
            </a:r>
            <a:endParaRPr lang="en-GB" sz="2800" dirty="0"/>
          </a:p>
        </p:txBody>
      </p:sp>
      <p:pic>
        <p:nvPicPr>
          <p:cNvPr id="4" name="Picture 3"/>
          <p:cNvPicPr>
            <a:picLocks noChangeAspect="1"/>
          </p:cNvPicPr>
          <p:nvPr/>
        </p:nvPicPr>
        <p:blipFill>
          <a:blip r:embed="rId2"/>
          <a:stretch>
            <a:fillRect/>
          </a:stretch>
        </p:blipFill>
        <p:spPr>
          <a:xfrm>
            <a:off x="1163057" y="1206634"/>
            <a:ext cx="4743930" cy="5138766"/>
          </a:xfrm>
          <a:prstGeom prst="rect">
            <a:avLst/>
          </a:prstGeom>
        </p:spPr>
      </p:pic>
      <p:pic>
        <p:nvPicPr>
          <p:cNvPr id="5" name="Picture 4"/>
          <p:cNvPicPr>
            <a:picLocks noChangeAspect="1"/>
          </p:cNvPicPr>
          <p:nvPr/>
        </p:nvPicPr>
        <p:blipFill>
          <a:blip r:embed="rId3"/>
          <a:stretch>
            <a:fillRect/>
          </a:stretch>
        </p:blipFill>
        <p:spPr>
          <a:xfrm>
            <a:off x="5906987" y="1122658"/>
            <a:ext cx="5209042" cy="5253837"/>
          </a:xfrm>
          <a:prstGeom prst="rect">
            <a:avLst/>
          </a:prstGeom>
        </p:spPr>
      </p:pic>
    </p:spTree>
    <p:extLst>
      <p:ext uri="{BB962C8B-B14F-4D97-AF65-F5344CB8AC3E}">
        <p14:creationId xmlns:p14="http://schemas.microsoft.com/office/powerpoint/2010/main" val="3276664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43531" y="502239"/>
            <a:ext cx="10296525" cy="6619875"/>
          </a:xfrm>
          <a:prstGeom prst="rect">
            <a:avLst/>
          </a:prstGeom>
        </p:spPr>
      </p:pic>
    </p:spTree>
    <p:extLst>
      <p:ext uri="{BB962C8B-B14F-4D97-AF65-F5344CB8AC3E}">
        <p14:creationId xmlns:p14="http://schemas.microsoft.com/office/powerpoint/2010/main" val="222622816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733</TotalTime>
  <Words>1001</Words>
  <Application>Microsoft Office PowerPoint</Application>
  <PresentationFormat>Widescreen</PresentationFormat>
  <Paragraphs>60</Paragraphs>
  <Slides>26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Garamond</vt:lpstr>
      <vt:lpstr>Organic</vt:lpstr>
      <vt:lpstr>History at Butler’s Hill</vt:lpstr>
      <vt:lpstr>“Those who cannot remember the past are condemned to repeat it.” – George Santayana, The Life of Reason, 1905.  </vt:lpstr>
      <vt:lpstr>What do we have to study?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Chronological Understanding</vt:lpstr>
      <vt:lpstr>PowerPoint Presentation</vt:lpstr>
      <vt:lpstr>Timelines </vt:lpstr>
      <vt:lpstr>PowerPoint Presentation</vt:lpstr>
      <vt:lpstr>PowerPoint Presentation</vt:lpstr>
      <vt:lpstr>Timelines </vt:lpstr>
      <vt:lpstr>PowerPoint Presentation</vt:lpstr>
      <vt:lpstr>PowerPoint Presentation</vt:lpstr>
      <vt:lpstr>Supporting pupils with SEND</vt:lpstr>
      <vt:lpstr>Attainment data: what does it show? This is last year’s (2021-22) data from Insight.  Y2 in particular had a lower ability cohort, with a high proportion of SEND children.</vt:lpstr>
      <vt:lpstr>Pupil voice: what do our children say?</vt:lpstr>
      <vt:lpstr>Pupil voice: what do our children say?</vt:lpstr>
      <vt:lpstr>So…what next?</vt:lpstr>
      <vt:lpstr>So…what next? Develop use of artefacts and sources of evidence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History at Butler’s Hill</dc:title>
  <dc:creator>Louise Wallis</dc:creator>
  <cp:lastModifiedBy>Louise Wallis</cp:lastModifiedBy>
  <cp:revision>32</cp:revision>
  <dcterms:created xsi:type="dcterms:W3CDTF">2023-02-16T12:06:58Z</dcterms:created>
  <dcterms:modified xsi:type="dcterms:W3CDTF">2023-03-09T23:04:25Z</dcterms:modified>
</cp:coreProperties>
</file>