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59" r:id="rId3"/>
    <p:sldId id="260" r:id="rId4"/>
    <p:sldId id="261" r:id="rId5"/>
    <p:sldId id="264" r:id="rId6"/>
    <p:sldId id="257" r:id="rId7"/>
    <p:sldId id="258" r:id="rId8"/>
    <p:sldId id="266" r:id="rId9"/>
    <p:sldId id="262" r:id="rId10"/>
    <p:sldId id="265" r:id="rId11"/>
    <p:sldId id="267" r:id="rId12"/>
    <p:sldId id="268" r:id="rId13"/>
    <p:sldId id="274" r:id="rId14"/>
    <p:sldId id="269" r:id="rId15"/>
    <p:sldId id="270" r:id="rId16"/>
    <p:sldId id="275" r:id="rId17"/>
    <p:sldId id="276" r:id="rId18"/>
    <p:sldId id="277" r:id="rId19"/>
    <p:sldId id="273" r:id="rId20"/>
    <p:sldId id="271" r:id="rId21"/>
    <p:sldId id="278" r:id="rId22"/>
    <p:sldId id="272"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1"/>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03" autoAdjust="0"/>
    <p:restoredTop sz="94660"/>
  </p:normalViewPr>
  <p:slideViewPr>
    <p:cSldViewPr snapToGrid="0">
      <p:cViewPr varScale="1">
        <p:scale>
          <a:sx n="88" d="100"/>
          <a:sy n="88" d="100"/>
        </p:scale>
        <p:origin x="355"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tx2">
                  <a:lumMod val="5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3/9/2023</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3/9/2023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3/9/2023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3/9/2023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3/9/2023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3/9/2023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smtClean="0"/>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3/9/2023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3/9/2023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3/9/2023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3/9/2023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duotone>
              <a:prstClr val="black"/>
              <a:schemeClr val="tx2">
                <a:tint val="45000"/>
                <a:satMod val="400000"/>
              </a:schemeClr>
            </a:duotone>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xmlns="">
                <a:solidFill>
                  <a:srgbClr val="FFFFFF"/>
                </a:solidFill>
              </a14:hiddenFill>
            </a:ext>
          </a:extLst>
        </p:spPr>
      </p:pic>
      <p:grpSp>
        <p:nvGrpSpPr>
          <p:cNvPr id="8" name="Group 7"/>
          <p:cNvGrpSpPr/>
          <p:nvPr/>
        </p:nvGrpSpPr>
        <p:grpSpPr>
          <a:xfrm>
            <a:off x="-14288" y="0"/>
            <a:ext cx="12053888" cy="6858001"/>
            <a:chOff x="-14288" y="0"/>
            <a:chExt cx="12053888" cy="6858001"/>
          </a:xfrm>
          <a:gradFill flip="none" rotWithShape="1">
            <a:gsLst>
              <a:gs pos="0">
                <a:schemeClr val="tx2"/>
              </a:gs>
              <a:gs pos="100000">
                <a:schemeClr val="tx2">
                  <a:lumMod val="50000"/>
                </a:schemeClr>
              </a:gs>
            </a:gsLst>
            <a:lin ang="5400000" scaled="0"/>
            <a:tileRect/>
          </a:gradFill>
        </p:grpSpPr>
        <p:grpSp>
          <p:nvGrpSpPr>
            <p:cNvPr id="9" name="Group 8"/>
            <p:cNvGrpSpPr/>
            <p:nvPr/>
          </p:nvGrpSpPr>
          <p:grpSpPr>
            <a:xfrm>
              <a:off x="-14288" y="0"/>
              <a:ext cx="1220788" cy="6858001"/>
              <a:chOff x="-14288" y="0"/>
              <a:chExt cx="1220788" cy="6858001"/>
            </a:xfrm>
            <a:grp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p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3/9/2023</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gov.uk/government/publications/early-years-foundation-stage-framework--2"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png"/><Relationship Id="rId2"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5.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38.jpeg"/><Relationship Id="rId7" Type="http://schemas.openxmlformats.org/officeDocument/2006/relationships/image" Target="../media/image42.jpeg"/><Relationship Id="rId2" Type="http://schemas.openxmlformats.org/officeDocument/2006/relationships/image" Target="../media/image37.png"/><Relationship Id="rId1" Type="http://schemas.openxmlformats.org/officeDocument/2006/relationships/slideLayout" Target="../slideLayouts/slideLayout2.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16.xml.rels><?xml version="1.0" encoding="UTF-8" standalone="yes"?>
<Relationships xmlns="http://schemas.openxmlformats.org/package/2006/relationships"><Relationship Id="rId3" Type="http://schemas.openxmlformats.org/officeDocument/2006/relationships/image" Target="../media/image45.png"/><Relationship Id="rId7" Type="http://schemas.openxmlformats.org/officeDocument/2006/relationships/image" Target="../media/image49.png"/><Relationship Id="rId2" Type="http://schemas.openxmlformats.org/officeDocument/2006/relationships/image" Target="../media/image44.png"/><Relationship Id="rId1" Type="http://schemas.openxmlformats.org/officeDocument/2006/relationships/slideLayout" Target="../slideLayouts/slideLayout2.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3.png"/><Relationship Id="rId7" Type="http://schemas.openxmlformats.org/officeDocument/2006/relationships/image" Target="../media/image56.png"/><Relationship Id="rId2" Type="http://schemas.openxmlformats.org/officeDocument/2006/relationships/image" Target="../media/image52.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55.png"/><Relationship Id="rId4" Type="http://schemas.openxmlformats.org/officeDocument/2006/relationships/image" Target="../media/image54.png"/></Relationships>
</file>

<file path=ppt/slides/_rels/slide21.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Computing </a:t>
            </a:r>
            <a:endParaRPr lang="en-GB" dirty="0"/>
          </a:p>
        </p:txBody>
      </p:sp>
      <p:sp>
        <p:nvSpPr>
          <p:cNvPr id="3" name="Subtitle 2"/>
          <p:cNvSpPr>
            <a:spLocks noGrp="1"/>
          </p:cNvSpPr>
          <p:nvPr>
            <p:ph type="subTitle" idx="1"/>
          </p:nvPr>
        </p:nvSpPr>
        <p:spPr/>
        <p:txBody>
          <a:bodyPr>
            <a:normAutofit/>
          </a:bodyPr>
          <a:lstStyle/>
          <a:p>
            <a:r>
              <a:rPr lang="en-GB" sz="3000" dirty="0" smtClean="0"/>
              <a:t>At Butlers Hill Infant and Nursery School</a:t>
            </a:r>
            <a:endParaRPr lang="en-GB" sz="3000" dirty="0"/>
          </a:p>
        </p:txBody>
      </p:sp>
      <p:pic>
        <p:nvPicPr>
          <p:cNvPr id="4" name="Picture 3"/>
          <p:cNvPicPr>
            <a:picLocks noChangeAspect="1"/>
          </p:cNvPicPr>
          <p:nvPr/>
        </p:nvPicPr>
        <p:blipFill>
          <a:blip r:embed="rId2"/>
          <a:stretch>
            <a:fillRect/>
          </a:stretch>
        </p:blipFill>
        <p:spPr>
          <a:xfrm>
            <a:off x="9837261" y="190245"/>
            <a:ext cx="1973255" cy="1864235"/>
          </a:xfrm>
          <a:prstGeom prst="rect">
            <a:avLst/>
          </a:prstGeom>
        </p:spPr>
      </p:pic>
    </p:spTree>
    <p:extLst>
      <p:ext uri="{BB962C8B-B14F-4D97-AF65-F5344CB8AC3E}">
        <p14:creationId xmlns:p14="http://schemas.microsoft.com/office/powerpoint/2010/main" val="14988040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Early Years and Computing </a:t>
            </a:r>
            <a:endParaRPr lang="en-GB" dirty="0"/>
          </a:p>
        </p:txBody>
      </p:sp>
      <p:sp>
        <p:nvSpPr>
          <p:cNvPr id="3" name="Content Placeholder 2"/>
          <p:cNvSpPr>
            <a:spLocks noGrp="1"/>
          </p:cNvSpPr>
          <p:nvPr>
            <p:ph idx="1"/>
          </p:nvPr>
        </p:nvSpPr>
        <p:spPr>
          <a:xfrm>
            <a:off x="1141412" y="1689463"/>
            <a:ext cx="9905999" cy="4572000"/>
          </a:xfrm>
        </p:spPr>
        <p:txBody>
          <a:bodyPr>
            <a:normAutofit fontScale="92500" lnSpcReduction="10000"/>
          </a:bodyPr>
          <a:lstStyle/>
          <a:p>
            <a:pPr marL="0" indent="0">
              <a:buNone/>
            </a:pPr>
            <a:r>
              <a:rPr lang="en-GB" dirty="0"/>
              <a:t>Despite computing not being explicitly mentioned within the </a:t>
            </a:r>
            <a:r>
              <a:rPr lang="en-GB" u="sng" dirty="0">
                <a:hlinkClick r:id="rId2" tooltip="Early Years Foundation Stage (EYFS) statutory framework"/>
              </a:rPr>
              <a:t>Early Years Foundation Stage (EYFS) statutory framework</a:t>
            </a:r>
            <a:r>
              <a:rPr lang="en-GB" dirty="0"/>
              <a:t>, which focuses on the learning and development of children from birth to age five, there are many opportunities for young children to use technology to solve problems and produce creative outcomes. In particular, many areas of the framework provide opportunities for pupils to develop their ability to use </a:t>
            </a:r>
            <a:r>
              <a:rPr lang="en-GB" b="1" u="sng" dirty="0"/>
              <a:t>computational thinking </a:t>
            </a:r>
            <a:r>
              <a:rPr lang="en-GB" dirty="0" smtClean="0"/>
              <a:t>effectively.</a:t>
            </a:r>
          </a:p>
          <a:p>
            <a:pPr marL="0" indent="0">
              <a:buNone/>
            </a:pPr>
            <a:endParaRPr lang="en-GB" dirty="0" smtClean="0"/>
          </a:p>
          <a:p>
            <a:pPr marL="0" indent="0">
              <a:buNone/>
            </a:pPr>
            <a:r>
              <a:rPr lang="en-GB" dirty="0"/>
              <a:t>Within the revised EYFS statutory framework, the Technology strand within Understanding the World has been removed. However, there are opportunities within each area of the framework to enable practitioners to effectively prepare children for studying the computing curriculum.</a:t>
            </a:r>
          </a:p>
        </p:txBody>
      </p:sp>
    </p:spTree>
    <p:extLst>
      <p:ext uri="{BB962C8B-B14F-4D97-AF65-F5344CB8AC3E}">
        <p14:creationId xmlns:p14="http://schemas.microsoft.com/office/powerpoint/2010/main" val="33523024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2705" y="186397"/>
            <a:ext cx="9905998" cy="1478570"/>
          </a:xfrm>
        </p:spPr>
        <p:txBody>
          <a:bodyPr/>
          <a:lstStyle/>
          <a:p>
            <a:r>
              <a:rPr lang="en-GB" dirty="0" smtClean="0"/>
              <a:t>Early Years and Computing </a:t>
            </a:r>
            <a:endParaRPr lang="en-GB" dirty="0"/>
          </a:p>
        </p:txBody>
      </p:sp>
      <p:pic>
        <p:nvPicPr>
          <p:cNvPr id="4" name="Content Placeholder 3"/>
          <p:cNvPicPr>
            <a:picLocks noGrp="1" noChangeAspect="1"/>
          </p:cNvPicPr>
          <p:nvPr>
            <p:ph idx="1"/>
          </p:nvPr>
        </p:nvPicPr>
        <p:blipFill>
          <a:blip r:embed="rId2"/>
          <a:stretch>
            <a:fillRect/>
          </a:stretch>
        </p:blipFill>
        <p:spPr>
          <a:xfrm>
            <a:off x="2211978" y="1664967"/>
            <a:ext cx="7201988" cy="4984157"/>
          </a:xfrm>
          <a:prstGeom prst="rect">
            <a:avLst/>
          </a:prstGeom>
        </p:spPr>
      </p:pic>
    </p:spTree>
    <p:extLst>
      <p:ext uri="{BB962C8B-B14F-4D97-AF65-F5344CB8AC3E}">
        <p14:creationId xmlns:p14="http://schemas.microsoft.com/office/powerpoint/2010/main" val="41209504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cstate="screen">
            <a:extLst>
              <a:ext uri="{28A0092B-C50C-407E-A947-70E740481C1C}">
                <a14:useLocalDpi xmlns:a14="http://schemas.microsoft.com/office/drawing/2010/main" val="0"/>
              </a:ext>
            </a:extLst>
          </a:blip>
          <a:srcRect/>
          <a:stretch/>
        </p:blipFill>
        <p:spPr>
          <a:xfrm rot="5920209">
            <a:off x="8645357" y="284284"/>
            <a:ext cx="2394856" cy="2975829"/>
          </a:xfrm>
          <a:prstGeom prst="rect">
            <a:avLst/>
          </a:prstGeom>
        </p:spPr>
      </p:pic>
      <p:pic>
        <p:nvPicPr>
          <p:cNvPr id="6" name="Picture 5"/>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rot="5048500">
            <a:off x="1305424" y="207725"/>
            <a:ext cx="2353038" cy="2369578"/>
          </a:xfrm>
          <a:prstGeom prst="rect">
            <a:avLst/>
          </a:prstGeom>
        </p:spPr>
      </p:pic>
      <p:pic>
        <p:nvPicPr>
          <p:cNvPr id="9" name="Picture 8"/>
          <p:cNvPicPr>
            <a:picLocks noChangeAspect="1"/>
          </p:cNvPicPr>
          <p:nvPr/>
        </p:nvPicPr>
        <p:blipFill rotWithShape="1">
          <a:blip r:embed="rId4" cstate="screen">
            <a:extLst>
              <a:ext uri="{28A0092B-C50C-407E-A947-70E740481C1C}">
                <a14:useLocalDpi xmlns:a14="http://schemas.microsoft.com/office/drawing/2010/main" val="0"/>
              </a:ext>
            </a:extLst>
          </a:blip>
          <a:srcRect/>
          <a:stretch/>
        </p:blipFill>
        <p:spPr>
          <a:xfrm rot="6225536">
            <a:off x="5285910" y="3831002"/>
            <a:ext cx="2229394" cy="3141425"/>
          </a:xfrm>
          <a:prstGeom prst="rect">
            <a:avLst/>
          </a:prstGeom>
        </p:spPr>
      </p:pic>
      <p:pic>
        <p:nvPicPr>
          <p:cNvPr id="10" name="Picture 9"/>
          <p:cNvPicPr>
            <a:picLocks noChangeAspect="1"/>
          </p:cNvPicPr>
          <p:nvPr/>
        </p:nvPicPr>
        <p:blipFill rotWithShape="1">
          <a:blip r:embed="rId5" cstate="screen">
            <a:extLst>
              <a:ext uri="{28A0092B-C50C-407E-A947-70E740481C1C}">
                <a14:useLocalDpi xmlns:a14="http://schemas.microsoft.com/office/drawing/2010/main" val="0"/>
              </a:ext>
            </a:extLst>
          </a:blip>
          <a:srcRect/>
          <a:stretch/>
        </p:blipFill>
        <p:spPr>
          <a:xfrm rot="4489599">
            <a:off x="8286114" y="3901416"/>
            <a:ext cx="2761411" cy="2308617"/>
          </a:xfrm>
          <a:prstGeom prst="rect">
            <a:avLst/>
          </a:prstGeom>
        </p:spPr>
      </p:pic>
      <p:pic>
        <p:nvPicPr>
          <p:cNvPr id="11" name="Picture 10"/>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rot="16682219">
            <a:off x="4717079" y="773748"/>
            <a:ext cx="2659281" cy="1986253"/>
          </a:xfrm>
          <a:prstGeom prst="rect">
            <a:avLst/>
          </a:prstGeom>
        </p:spPr>
      </p:pic>
      <p:pic>
        <p:nvPicPr>
          <p:cNvPr id="12" name="Picture 11"/>
          <p:cNvPicPr>
            <a:picLocks noChangeAspect="1"/>
          </p:cNvPicPr>
          <p:nvPr/>
        </p:nvPicPr>
        <p:blipFill rotWithShape="1">
          <a:blip r:embed="rId7" cstate="screen">
            <a:extLst>
              <a:ext uri="{28A0092B-C50C-407E-A947-70E740481C1C}">
                <a14:useLocalDpi xmlns:a14="http://schemas.microsoft.com/office/drawing/2010/main" val="0"/>
              </a:ext>
            </a:extLst>
          </a:blip>
          <a:srcRect/>
          <a:stretch/>
        </p:blipFill>
        <p:spPr>
          <a:xfrm rot="5400000">
            <a:off x="2761264" y="2083431"/>
            <a:ext cx="1919834" cy="3056504"/>
          </a:xfrm>
          <a:prstGeom prst="rect">
            <a:avLst/>
          </a:prstGeom>
        </p:spPr>
      </p:pic>
      <p:pic>
        <p:nvPicPr>
          <p:cNvPr id="13" name="Picture 12"/>
          <p:cNvPicPr>
            <a:picLocks noChangeAspect="1"/>
          </p:cNvPicPr>
          <p:nvPr/>
        </p:nvPicPr>
        <p:blipFill rotWithShape="1">
          <a:blip r:embed="rId8" cstate="screen">
            <a:extLst>
              <a:ext uri="{28A0092B-C50C-407E-A947-70E740481C1C}">
                <a14:useLocalDpi xmlns:a14="http://schemas.microsoft.com/office/drawing/2010/main" val="0"/>
              </a:ext>
            </a:extLst>
          </a:blip>
          <a:srcRect/>
          <a:stretch/>
        </p:blipFill>
        <p:spPr>
          <a:xfrm rot="4881710">
            <a:off x="1134433" y="4441905"/>
            <a:ext cx="1467888" cy="2347169"/>
          </a:xfrm>
          <a:prstGeom prst="rect">
            <a:avLst/>
          </a:prstGeom>
        </p:spPr>
      </p:pic>
    </p:spTree>
    <p:extLst>
      <p:ext uri="{BB962C8B-B14F-4D97-AF65-F5344CB8AC3E}">
        <p14:creationId xmlns:p14="http://schemas.microsoft.com/office/powerpoint/2010/main" val="21285225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screen">
            <a:extLst>
              <a:ext uri="{28A0092B-C50C-407E-A947-70E740481C1C}">
                <a14:useLocalDpi xmlns:a14="http://schemas.microsoft.com/office/drawing/2010/main" val="0"/>
              </a:ext>
            </a:extLst>
          </a:blip>
          <a:srcRect/>
          <a:stretch/>
        </p:blipFill>
        <p:spPr>
          <a:xfrm rot="5762825">
            <a:off x="8901516" y="93587"/>
            <a:ext cx="1837508" cy="2921784"/>
          </a:xfrm>
          <a:prstGeom prst="rect">
            <a:avLst/>
          </a:prstGeom>
        </p:spPr>
      </p:pic>
      <p:pic>
        <p:nvPicPr>
          <p:cNvPr id="5" name="Picture 4"/>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rot="5003821">
            <a:off x="1035385" y="660920"/>
            <a:ext cx="2856411" cy="2353184"/>
          </a:xfrm>
          <a:prstGeom prst="rect">
            <a:avLst/>
          </a:prstGeom>
        </p:spPr>
      </p:pic>
      <p:pic>
        <p:nvPicPr>
          <p:cNvPr id="8" name="Picture 7"/>
          <p:cNvPicPr>
            <a:picLocks noChangeAspect="1"/>
          </p:cNvPicPr>
          <p:nvPr/>
        </p:nvPicPr>
        <p:blipFill>
          <a:blip r:embed="rId4" cstate="screen">
            <a:extLst>
              <a:ext uri="{28A0092B-C50C-407E-A947-70E740481C1C}">
                <a14:useLocalDpi xmlns:a14="http://schemas.microsoft.com/office/drawing/2010/main" val="0"/>
              </a:ext>
            </a:extLst>
          </a:blip>
          <a:stretch>
            <a:fillRect/>
          </a:stretch>
        </p:blipFill>
        <p:spPr>
          <a:xfrm rot="5608468">
            <a:off x="846907" y="3989846"/>
            <a:ext cx="2451462" cy="2451462"/>
          </a:xfrm>
          <a:prstGeom prst="rect">
            <a:avLst/>
          </a:prstGeom>
        </p:spPr>
      </p:pic>
      <p:pic>
        <p:nvPicPr>
          <p:cNvPr id="9" name="Picture 8"/>
          <p:cNvPicPr>
            <a:picLocks noChangeAspect="1"/>
          </p:cNvPicPr>
          <p:nvPr/>
        </p:nvPicPr>
        <p:blipFill rotWithShape="1">
          <a:blip r:embed="rId5" cstate="screen">
            <a:extLst>
              <a:ext uri="{28A0092B-C50C-407E-A947-70E740481C1C}">
                <a14:useLocalDpi xmlns:a14="http://schemas.microsoft.com/office/drawing/2010/main" val="0"/>
              </a:ext>
            </a:extLst>
          </a:blip>
          <a:srcRect/>
          <a:stretch/>
        </p:blipFill>
        <p:spPr>
          <a:xfrm rot="5400000">
            <a:off x="4362132" y="582262"/>
            <a:ext cx="2333895" cy="2143247"/>
          </a:xfrm>
          <a:prstGeom prst="rect">
            <a:avLst/>
          </a:prstGeom>
        </p:spPr>
      </p:pic>
      <p:pic>
        <p:nvPicPr>
          <p:cNvPr id="11" name="Picture 10"/>
          <p:cNvPicPr>
            <a:picLocks noChangeAspect="1"/>
          </p:cNvPicPr>
          <p:nvPr/>
        </p:nvPicPr>
        <p:blipFill>
          <a:blip r:embed="rId6" cstate="screen">
            <a:extLst>
              <a:ext uri="{28A0092B-C50C-407E-A947-70E740481C1C}">
                <a14:useLocalDpi xmlns:a14="http://schemas.microsoft.com/office/drawing/2010/main" val="0"/>
              </a:ext>
            </a:extLst>
          </a:blip>
          <a:stretch>
            <a:fillRect/>
          </a:stretch>
        </p:blipFill>
        <p:spPr>
          <a:xfrm rot="16200000">
            <a:off x="4107384" y="3898776"/>
            <a:ext cx="2854542" cy="2132096"/>
          </a:xfrm>
          <a:prstGeom prst="rect">
            <a:avLst/>
          </a:prstGeom>
        </p:spPr>
      </p:pic>
      <p:pic>
        <p:nvPicPr>
          <p:cNvPr id="12" name="Picture 11"/>
          <p:cNvPicPr/>
          <p:nvPr/>
        </p:nvPicPr>
        <p:blipFill>
          <a:blip r:embed="rId7" cstate="screen">
            <a:extLst>
              <a:ext uri="{28A0092B-C50C-407E-A947-70E740481C1C}">
                <a14:useLocalDpi xmlns:a14="http://schemas.microsoft.com/office/drawing/2010/main" val="0"/>
              </a:ext>
            </a:extLst>
          </a:blip>
          <a:stretch>
            <a:fillRect/>
          </a:stretch>
        </p:blipFill>
        <p:spPr>
          <a:xfrm rot="560514">
            <a:off x="9114737" y="3506005"/>
            <a:ext cx="2190750" cy="2795905"/>
          </a:xfrm>
          <a:prstGeom prst="rect">
            <a:avLst/>
          </a:prstGeom>
        </p:spPr>
      </p:pic>
    </p:spTree>
    <p:extLst>
      <p:ext uri="{BB962C8B-B14F-4D97-AF65-F5344CB8AC3E}">
        <p14:creationId xmlns:p14="http://schemas.microsoft.com/office/powerpoint/2010/main" val="26379744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National Curriculum </a:t>
            </a:r>
            <a:endParaRPr lang="en-GB" dirty="0"/>
          </a:p>
        </p:txBody>
      </p:sp>
      <p:sp>
        <p:nvSpPr>
          <p:cNvPr id="3" name="Content Placeholder 2"/>
          <p:cNvSpPr>
            <a:spLocks noGrp="1"/>
          </p:cNvSpPr>
          <p:nvPr>
            <p:ph idx="1"/>
          </p:nvPr>
        </p:nvSpPr>
        <p:spPr>
          <a:xfrm>
            <a:off x="1141412" y="1892434"/>
            <a:ext cx="9905999" cy="4212274"/>
          </a:xfrm>
        </p:spPr>
        <p:txBody>
          <a:bodyPr>
            <a:normAutofit fontScale="92500" lnSpcReduction="20000"/>
          </a:bodyPr>
          <a:lstStyle/>
          <a:p>
            <a:pPr marL="0" indent="0">
              <a:buNone/>
            </a:pPr>
            <a:r>
              <a:rPr lang="en-GB" dirty="0" smtClean="0"/>
              <a:t>Aims</a:t>
            </a:r>
          </a:p>
          <a:p>
            <a:pPr marL="0" indent="0">
              <a:buNone/>
            </a:pPr>
            <a:r>
              <a:rPr lang="en-GB" dirty="0" smtClean="0"/>
              <a:t>The </a:t>
            </a:r>
            <a:r>
              <a:rPr lang="en-GB" dirty="0"/>
              <a:t>national curriculum for computing aims to ensure that all pupils: </a:t>
            </a:r>
            <a:endParaRPr lang="en-GB" dirty="0" smtClean="0"/>
          </a:p>
          <a:p>
            <a:pPr>
              <a:buFontTx/>
              <a:buChar char="-"/>
            </a:pPr>
            <a:r>
              <a:rPr lang="en-GB" dirty="0" smtClean="0"/>
              <a:t>can </a:t>
            </a:r>
            <a:r>
              <a:rPr lang="en-GB" dirty="0"/>
              <a:t>understand and apply the fundamental principles and concepts of computer science, including abstraction, logic, algorithms and data representation </a:t>
            </a:r>
            <a:endParaRPr lang="en-GB" dirty="0" smtClean="0"/>
          </a:p>
          <a:p>
            <a:pPr>
              <a:buFontTx/>
              <a:buChar char="-"/>
            </a:pPr>
            <a:r>
              <a:rPr lang="en-GB" dirty="0" smtClean="0"/>
              <a:t>can </a:t>
            </a:r>
            <a:r>
              <a:rPr lang="en-GB" dirty="0"/>
              <a:t>analyse problems in computational terms, and have repeated practical experience of writing computer programs in order to solve such problems </a:t>
            </a:r>
            <a:endParaRPr lang="en-GB" dirty="0" smtClean="0"/>
          </a:p>
          <a:p>
            <a:pPr>
              <a:buFontTx/>
              <a:buChar char="-"/>
            </a:pPr>
            <a:r>
              <a:rPr lang="en-GB" dirty="0" smtClean="0"/>
              <a:t>can </a:t>
            </a:r>
            <a:r>
              <a:rPr lang="en-GB" dirty="0"/>
              <a:t>evaluate and apply information technology, including new or unfamiliar technologies, analytically to solve problems </a:t>
            </a:r>
            <a:endParaRPr lang="en-GB" dirty="0" smtClean="0"/>
          </a:p>
          <a:p>
            <a:pPr>
              <a:buFontTx/>
              <a:buChar char="-"/>
            </a:pPr>
            <a:r>
              <a:rPr lang="en-GB" dirty="0" smtClean="0"/>
              <a:t>are </a:t>
            </a:r>
            <a:r>
              <a:rPr lang="en-GB" dirty="0"/>
              <a:t>responsible, competent, confident and creative users of information and communication technology.</a:t>
            </a:r>
          </a:p>
        </p:txBody>
      </p:sp>
    </p:spTree>
    <p:extLst>
      <p:ext uri="{BB962C8B-B14F-4D97-AF65-F5344CB8AC3E}">
        <p14:creationId xmlns:p14="http://schemas.microsoft.com/office/powerpoint/2010/main" val="33385506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National Curriculum</a:t>
            </a:r>
            <a:endParaRPr lang="en-GB" dirty="0"/>
          </a:p>
        </p:txBody>
      </p:sp>
      <p:sp>
        <p:nvSpPr>
          <p:cNvPr id="3" name="Content Placeholder 2"/>
          <p:cNvSpPr>
            <a:spLocks noGrp="1"/>
          </p:cNvSpPr>
          <p:nvPr>
            <p:ph idx="1"/>
          </p:nvPr>
        </p:nvSpPr>
        <p:spPr>
          <a:xfrm>
            <a:off x="1141412" y="1933303"/>
            <a:ext cx="9905999" cy="4423954"/>
          </a:xfrm>
        </p:spPr>
        <p:txBody>
          <a:bodyPr>
            <a:normAutofit fontScale="85000" lnSpcReduction="10000"/>
          </a:bodyPr>
          <a:lstStyle/>
          <a:p>
            <a:pPr marL="0" indent="0">
              <a:buNone/>
            </a:pPr>
            <a:r>
              <a:rPr lang="en-GB" dirty="0"/>
              <a:t>Key stage 1 Pupils should be taught to: </a:t>
            </a:r>
            <a:endParaRPr lang="en-GB" dirty="0" smtClean="0"/>
          </a:p>
          <a:p>
            <a:pPr>
              <a:buFontTx/>
              <a:buChar char="-"/>
            </a:pPr>
            <a:r>
              <a:rPr lang="en-GB" dirty="0" smtClean="0"/>
              <a:t>understand </a:t>
            </a:r>
            <a:r>
              <a:rPr lang="en-GB" dirty="0"/>
              <a:t>what algorithms are; how they are implemented as programs on digital devices; and that programs execute by following precise and unambiguous instructions </a:t>
            </a:r>
            <a:endParaRPr lang="en-GB" dirty="0" smtClean="0"/>
          </a:p>
          <a:p>
            <a:pPr>
              <a:buFontTx/>
              <a:buChar char="-"/>
            </a:pPr>
            <a:r>
              <a:rPr lang="en-GB" dirty="0" smtClean="0"/>
              <a:t>create </a:t>
            </a:r>
            <a:r>
              <a:rPr lang="en-GB" dirty="0"/>
              <a:t>and debug simple programs </a:t>
            </a:r>
            <a:endParaRPr lang="en-GB" dirty="0" smtClean="0"/>
          </a:p>
          <a:p>
            <a:pPr>
              <a:buFontTx/>
              <a:buChar char="-"/>
            </a:pPr>
            <a:r>
              <a:rPr lang="en-GB" dirty="0" smtClean="0"/>
              <a:t>use </a:t>
            </a:r>
            <a:r>
              <a:rPr lang="en-GB" dirty="0"/>
              <a:t>logical reasoning to predict the behaviour of simple programs </a:t>
            </a:r>
            <a:endParaRPr lang="en-GB" dirty="0" smtClean="0"/>
          </a:p>
          <a:p>
            <a:pPr>
              <a:buFontTx/>
              <a:buChar char="-"/>
            </a:pPr>
            <a:r>
              <a:rPr lang="en-GB" dirty="0" smtClean="0"/>
              <a:t>use </a:t>
            </a:r>
            <a:r>
              <a:rPr lang="en-GB" dirty="0"/>
              <a:t>technology purposefully to create, organise, store, manipulate and retrieve digital </a:t>
            </a:r>
            <a:r>
              <a:rPr lang="en-GB" dirty="0" smtClean="0"/>
              <a:t>content</a:t>
            </a:r>
          </a:p>
          <a:p>
            <a:pPr>
              <a:buFontTx/>
              <a:buChar char="-"/>
            </a:pPr>
            <a:r>
              <a:rPr lang="en-GB" dirty="0" smtClean="0"/>
              <a:t>recognise </a:t>
            </a:r>
            <a:r>
              <a:rPr lang="en-GB" dirty="0"/>
              <a:t>common uses of information technology beyond school </a:t>
            </a:r>
            <a:endParaRPr lang="en-GB" dirty="0" smtClean="0"/>
          </a:p>
          <a:p>
            <a:pPr>
              <a:buFontTx/>
              <a:buChar char="-"/>
            </a:pPr>
            <a:r>
              <a:rPr lang="en-GB" dirty="0" smtClean="0"/>
              <a:t>use </a:t>
            </a:r>
            <a:r>
              <a:rPr lang="en-GB" dirty="0"/>
              <a:t>technology safely and respectfully, keeping personal information private; identify where to go for help and support when they have concerns about content or contact on the internet or other online technologies.</a:t>
            </a:r>
          </a:p>
        </p:txBody>
      </p:sp>
    </p:spTree>
    <p:extLst>
      <p:ext uri="{BB962C8B-B14F-4D97-AF65-F5344CB8AC3E}">
        <p14:creationId xmlns:p14="http://schemas.microsoft.com/office/powerpoint/2010/main" val="37759686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4" y="592393"/>
            <a:ext cx="9905998" cy="1478570"/>
          </a:xfrm>
        </p:spPr>
        <p:txBody>
          <a:bodyPr/>
          <a:lstStyle/>
          <a:p>
            <a:r>
              <a:rPr lang="en-GB" dirty="0" smtClean="0"/>
              <a:t>Computing at ks1</a:t>
            </a:r>
            <a:endParaRPr lang="en-GB" dirty="0"/>
          </a:p>
        </p:txBody>
      </p:sp>
      <p:sp>
        <p:nvSpPr>
          <p:cNvPr id="3" name="Content Placeholder 2"/>
          <p:cNvSpPr>
            <a:spLocks noGrp="1"/>
          </p:cNvSpPr>
          <p:nvPr>
            <p:ph idx="1"/>
          </p:nvPr>
        </p:nvSpPr>
        <p:spPr>
          <a:xfrm>
            <a:off x="1141413" y="2070963"/>
            <a:ext cx="9905999" cy="4415246"/>
          </a:xfrm>
        </p:spPr>
        <p:txBody>
          <a:bodyPr>
            <a:normAutofit/>
          </a:bodyPr>
          <a:lstStyle/>
          <a:p>
            <a:pPr marL="0" indent="0">
              <a:buNone/>
            </a:pPr>
            <a:r>
              <a:rPr lang="en-GB" dirty="0"/>
              <a:t>In KS1, computing is taught in discrete computing lessons every term. Teachers use the ‘Purple Mash’ scheme. Every lesson in the scheme has an individual plan to ensure it meets the needs of all pupils. Having discrete lessons means that the children are able to develop depth in their knowledge and skills over the duration of each of their computing topics. Where appropriate, meaningful links are made between the computing curriculum and the wider curriculum. Employing cross-curricular links motivates pupils and supports them to make connections and remember the steps they have been taught. </a:t>
            </a:r>
            <a:endParaRPr lang="en-GB" dirty="0" smtClean="0"/>
          </a:p>
        </p:txBody>
      </p:sp>
    </p:spTree>
    <p:extLst>
      <p:ext uri="{BB962C8B-B14F-4D97-AF65-F5344CB8AC3E}">
        <p14:creationId xmlns:p14="http://schemas.microsoft.com/office/powerpoint/2010/main" val="29268110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Long term plan</a:t>
            </a:r>
            <a:endParaRPr lang="en-GB" dirty="0"/>
          </a:p>
        </p:txBody>
      </p:sp>
      <p:pic>
        <p:nvPicPr>
          <p:cNvPr id="4" name="Content Placeholder 3"/>
          <p:cNvPicPr>
            <a:picLocks noGrp="1" noChangeAspect="1"/>
          </p:cNvPicPr>
          <p:nvPr>
            <p:ph idx="1"/>
          </p:nvPr>
        </p:nvPicPr>
        <p:blipFill>
          <a:blip r:embed="rId2"/>
          <a:stretch>
            <a:fillRect/>
          </a:stretch>
        </p:blipFill>
        <p:spPr>
          <a:xfrm>
            <a:off x="1995646" y="1851979"/>
            <a:ext cx="7618617" cy="4422193"/>
          </a:xfrm>
          <a:prstGeom prst="rect">
            <a:avLst/>
          </a:prstGeom>
        </p:spPr>
      </p:pic>
      <p:pic>
        <p:nvPicPr>
          <p:cNvPr id="5" name="Picture 4"/>
          <p:cNvPicPr>
            <a:picLocks noChangeAspect="1"/>
          </p:cNvPicPr>
          <p:nvPr/>
        </p:nvPicPr>
        <p:blipFill>
          <a:blip r:embed="rId3"/>
          <a:stretch>
            <a:fillRect/>
          </a:stretch>
        </p:blipFill>
        <p:spPr>
          <a:xfrm>
            <a:off x="9762988" y="69489"/>
            <a:ext cx="2324509" cy="1865259"/>
          </a:xfrm>
          <a:prstGeom prst="rect">
            <a:avLst/>
          </a:prstGeom>
        </p:spPr>
      </p:pic>
    </p:spTree>
    <p:extLst>
      <p:ext uri="{BB962C8B-B14F-4D97-AF65-F5344CB8AC3E}">
        <p14:creationId xmlns:p14="http://schemas.microsoft.com/office/powerpoint/2010/main" val="1344692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Tools by unit </a:t>
            </a:r>
            <a:endParaRPr lang="en-GB" dirty="0"/>
          </a:p>
        </p:txBody>
      </p:sp>
      <p:pic>
        <p:nvPicPr>
          <p:cNvPr id="4" name="Content Placeholder 3"/>
          <p:cNvPicPr>
            <a:picLocks noGrp="1" noChangeAspect="1"/>
          </p:cNvPicPr>
          <p:nvPr>
            <p:ph idx="1"/>
          </p:nvPr>
        </p:nvPicPr>
        <p:blipFill>
          <a:blip r:embed="rId2"/>
          <a:stretch>
            <a:fillRect/>
          </a:stretch>
        </p:blipFill>
        <p:spPr>
          <a:xfrm>
            <a:off x="702354" y="1854926"/>
            <a:ext cx="5152252" cy="4058194"/>
          </a:xfrm>
          <a:prstGeom prst="rect">
            <a:avLst/>
          </a:prstGeom>
        </p:spPr>
      </p:pic>
      <p:pic>
        <p:nvPicPr>
          <p:cNvPr id="5" name="Picture 4"/>
          <p:cNvPicPr>
            <a:picLocks noChangeAspect="1"/>
          </p:cNvPicPr>
          <p:nvPr/>
        </p:nvPicPr>
        <p:blipFill>
          <a:blip r:embed="rId3"/>
          <a:stretch>
            <a:fillRect/>
          </a:stretch>
        </p:blipFill>
        <p:spPr>
          <a:xfrm>
            <a:off x="9976328" y="78199"/>
            <a:ext cx="2106795" cy="1690558"/>
          </a:xfrm>
          <a:prstGeom prst="rect">
            <a:avLst/>
          </a:prstGeom>
        </p:spPr>
      </p:pic>
      <p:pic>
        <p:nvPicPr>
          <p:cNvPr id="6" name="Picture 5"/>
          <p:cNvPicPr>
            <a:picLocks noChangeAspect="1"/>
          </p:cNvPicPr>
          <p:nvPr/>
        </p:nvPicPr>
        <p:blipFill>
          <a:blip r:embed="rId4"/>
          <a:stretch>
            <a:fillRect/>
          </a:stretch>
        </p:blipFill>
        <p:spPr>
          <a:xfrm>
            <a:off x="6094412" y="1832660"/>
            <a:ext cx="4695508" cy="2554309"/>
          </a:xfrm>
          <a:prstGeom prst="rect">
            <a:avLst/>
          </a:prstGeom>
        </p:spPr>
      </p:pic>
      <p:pic>
        <p:nvPicPr>
          <p:cNvPr id="7" name="Picture 6"/>
          <p:cNvPicPr>
            <a:picLocks noChangeAspect="1"/>
          </p:cNvPicPr>
          <p:nvPr/>
        </p:nvPicPr>
        <p:blipFill>
          <a:blip r:embed="rId5"/>
          <a:stretch>
            <a:fillRect/>
          </a:stretch>
        </p:blipFill>
        <p:spPr>
          <a:xfrm>
            <a:off x="6094412" y="4326483"/>
            <a:ext cx="4695508" cy="1586637"/>
          </a:xfrm>
          <a:prstGeom prst="rect">
            <a:avLst/>
          </a:prstGeom>
        </p:spPr>
      </p:pic>
      <p:sp>
        <p:nvSpPr>
          <p:cNvPr id="8" name="Rectangle 7"/>
          <p:cNvSpPr/>
          <p:nvPr/>
        </p:nvSpPr>
        <p:spPr>
          <a:xfrm>
            <a:off x="1669005" y="6247032"/>
            <a:ext cx="7835607" cy="369332"/>
          </a:xfrm>
          <a:prstGeom prst="rect">
            <a:avLst/>
          </a:prstGeom>
        </p:spPr>
        <p:txBody>
          <a:bodyPr wrap="none">
            <a:spAutoFit/>
          </a:bodyPr>
          <a:lstStyle/>
          <a:p>
            <a:r>
              <a:rPr lang="en-GB" dirty="0" smtClean="0">
                <a:solidFill>
                  <a:schemeClr val="tx1">
                    <a:lumMod val="65000"/>
                  </a:schemeClr>
                </a:solidFill>
              </a:rPr>
              <a:t>The Purple Mash Scheme provides opportunities for links with the wider curriculum.  </a:t>
            </a:r>
            <a:endParaRPr lang="en-GB" dirty="0">
              <a:solidFill>
                <a:schemeClr val="tx1">
                  <a:lumMod val="65000"/>
                </a:schemeClr>
              </a:solidFill>
            </a:endParaRPr>
          </a:p>
        </p:txBody>
      </p:sp>
    </p:spTree>
    <p:extLst>
      <p:ext uri="{BB962C8B-B14F-4D97-AF65-F5344CB8AC3E}">
        <p14:creationId xmlns:p14="http://schemas.microsoft.com/office/powerpoint/2010/main" val="18963032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2704" y="-104294"/>
            <a:ext cx="9905998" cy="1478570"/>
          </a:xfrm>
        </p:spPr>
        <p:txBody>
          <a:bodyPr/>
          <a:lstStyle/>
          <a:p>
            <a:r>
              <a:rPr lang="en-GB" dirty="0" smtClean="0"/>
              <a:t>Computing Progression</a:t>
            </a:r>
            <a:endParaRPr lang="en-GB" dirty="0"/>
          </a:p>
        </p:txBody>
      </p:sp>
      <p:pic>
        <p:nvPicPr>
          <p:cNvPr id="4" name="Content Placeholder 3"/>
          <p:cNvPicPr>
            <a:picLocks noGrp="1" noChangeAspect="1"/>
          </p:cNvPicPr>
          <p:nvPr>
            <p:ph idx="1"/>
          </p:nvPr>
        </p:nvPicPr>
        <p:blipFill>
          <a:blip r:embed="rId2"/>
          <a:stretch>
            <a:fillRect/>
          </a:stretch>
        </p:blipFill>
        <p:spPr>
          <a:xfrm>
            <a:off x="2016932" y="1123405"/>
            <a:ext cx="7945673" cy="5068389"/>
          </a:xfrm>
          <a:prstGeom prst="rect">
            <a:avLst/>
          </a:prstGeom>
        </p:spPr>
      </p:pic>
    </p:spTree>
    <p:extLst>
      <p:ext uri="{BB962C8B-B14F-4D97-AF65-F5344CB8AC3E}">
        <p14:creationId xmlns:p14="http://schemas.microsoft.com/office/powerpoint/2010/main" val="4322520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2704" y="-104294"/>
            <a:ext cx="9905998" cy="1478570"/>
          </a:xfrm>
        </p:spPr>
        <p:txBody>
          <a:bodyPr/>
          <a:lstStyle/>
          <a:p>
            <a:r>
              <a:rPr lang="en-GB" dirty="0" smtClean="0"/>
              <a:t>Computing Progression</a:t>
            </a:r>
            <a:endParaRPr lang="en-GB" dirty="0"/>
          </a:p>
        </p:txBody>
      </p:sp>
      <p:pic>
        <p:nvPicPr>
          <p:cNvPr id="5" name="Content Placeholder 4"/>
          <p:cNvPicPr>
            <a:picLocks noGrp="1" noChangeAspect="1"/>
          </p:cNvPicPr>
          <p:nvPr>
            <p:ph idx="1"/>
          </p:nvPr>
        </p:nvPicPr>
        <p:blipFill>
          <a:blip r:embed="rId2"/>
          <a:stretch>
            <a:fillRect/>
          </a:stretch>
        </p:blipFill>
        <p:spPr>
          <a:xfrm>
            <a:off x="1931275" y="1062446"/>
            <a:ext cx="8118416" cy="5180779"/>
          </a:xfrm>
          <a:prstGeom prst="rect">
            <a:avLst/>
          </a:prstGeom>
        </p:spPr>
      </p:pic>
      <p:sp>
        <p:nvSpPr>
          <p:cNvPr id="6" name="Rectangle 5"/>
          <p:cNvSpPr/>
          <p:nvPr/>
        </p:nvSpPr>
        <p:spPr>
          <a:xfrm>
            <a:off x="1782018" y="6247032"/>
            <a:ext cx="9182129" cy="523220"/>
          </a:xfrm>
          <a:prstGeom prst="rect">
            <a:avLst/>
          </a:prstGeom>
        </p:spPr>
        <p:txBody>
          <a:bodyPr wrap="none">
            <a:spAutoFit/>
          </a:bodyPr>
          <a:lstStyle/>
          <a:p>
            <a:pPr algn="ctr"/>
            <a:r>
              <a:rPr lang="en-GB" sz="1400" dirty="0" smtClean="0">
                <a:solidFill>
                  <a:schemeClr val="tx1">
                    <a:lumMod val="65000"/>
                  </a:schemeClr>
                </a:solidFill>
              </a:rPr>
              <a:t>  </a:t>
            </a:r>
            <a:r>
              <a:rPr lang="en-GB" sz="1400" dirty="0">
                <a:solidFill>
                  <a:schemeClr val="tx1">
                    <a:lumMod val="65000"/>
                  </a:schemeClr>
                </a:solidFill>
              </a:rPr>
              <a:t>Progression in each unit is </a:t>
            </a:r>
            <a:r>
              <a:rPr lang="en-GB" sz="1400" dirty="0" smtClean="0">
                <a:solidFill>
                  <a:schemeClr val="tx1">
                    <a:lumMod val="65000"/>
                  </a:schemeClr>
                </a:solidFill>
              </a:rPr>
              <a:t>clear </a:t>
            </a:r>
            <a:r>
              <a:rPr lang="en-GB" sz="1400" dirty="0">
                <a:solidFill>
                  <a:schemeClr val="tx1">
                    <a:lumMod val="65000"/>
                  </a:schemeClr>
                </a:solidFill>
              </a:rPr>
              <a:t>e.g. Algorithms in year 1 – follow instructions, organise instructions, create a simple algorithm, </a:t>
            </a:r>
            <a:endParaRPr lang="en-GB" sz="1400" dirty="0" smtClean="0">
              <a:solidFill>
                <a:schemeClr val="tx1">
                  <a:lumMod val="65000"/>
                </a:schemeClr>
              </a:solidFill>
            </a:endParaRPr>
          </a:p>
          <a:p>
            <a:pPr algn="ctr"/>
            <a:r>
              <a:rPr lang="en-GB" sz="1400" dirty="0" smtClean="0">
                <a:solidFill>
                  <a:schemeClr val="tx1">
                    <a:lumMod val="65000"/>
                  </a:schemeClr>
                </a:solidFill>
              </a:rPr>
              <a:t>debug </a:t>
            </a:r>
            <a:r>
              <a:rPr lang="en-GB" sz="1400" dirty="0">
                <a:solidFill>
                  <a:schemeClr val="tx1">
                    <a:lumMod val="65000"/>
                  </a:schemeClr>
                </a:solidFill>
              </a:rPr>
              <a:t>algorithm (then in year 2 – predict what will happen). </a:t>
            </a:r>
          </a:p>
        </p:txBody>
      </p:sp>
    </p:spTree>
    <p:extLst>
      <p:ext uri="{BB962C8B-B14F-4D97-AF65-F5344CB8AC3E}">
        <p14:creationId xmlns:p14="http://schemas.microsoft.com/office/powerpoint/2010/main" val="6798640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254624" y="-295882"/>
            <a:ext cx="9905998" cy="1478570"/>
          </a:xfrm>
        </p:spPr>
        <p:txBody>
          <a:bodyPr/>
          <a:lstStyle/>
          <a:p>
            <a:r>
              <a:rPr lang="en-GB" dirty="0" smtClean="0"/>
              <a:t>Examples of work</a:t>
            </a:r>
            <a:endParaRPr lang="en-GB" dirty="0"/>
          </a:p>
        </p:txBody>
      </p:sp>
      <p:pic>
        <p:nvPicPr>
          <p:cNvPr id="2" name="Picture 1"/>
          <p:cNvPicPr>
            <a:picLocks noChangeAspect="1"/>
          </p:cNvPicPr>
          <p:nvPr/>
        </p:nvPicPr>
        <p:blipFill>
          <a:blip r:embed="rId2"/>
          <a:stretch>
            <a:fillRect/>
          </a:stretch>
        </p:blipFill>
        <p:spPr>
          <a:xfrm>
            <a:off x="5532979" y="377421"/>
            <a:ext cx="2561153" cy="1820852"/>
          </a:xfrm>
          <a:prstGeom prst="rect">
            <a:avLst/>
          </a:prstGeom>
        </p:spPr>
      </p:pic>
      <p:pic>
        <p:nvPicPr>
          <p:cNvPr id="5" name="Picture 4"/>
          <p:cNvPicPr>
            <a:picLocks noChangeAspect="1"/>
          </p:cNvPicPr>
          <p:nvPr/>
        </p:nvPicPr>
        <p:blipFill>
          <a:blip r:embed="rId3"/>
          <a:stretch>
            <a:fillRect/>
          </a:stretch>
        </p:blipFill>
        <p:spPr>
          <a:xfrm>
            <a:off x="6435634" y="4463240"/>
            <a:ext cx="4901338" cy="2209501"/>
          </a:xfrm>
          <a:prstGeom prst="rect">
            <a:avLst/>
          </a:prstGeom>
        </p:spPr>
      </p:pic>
      <p:pic>
        <p:nvPicPr>
          <p:cNvPr id="6" name="Picture 5"/>
          <p:cNvPicPr>
            <a:picLocks noChangeAspect="1"/>
          </p:cNvPicPr>
          <p:nvPr/>
        </p:nvPicPr>
        <p:blipFill rotWithShape="1">
          <a:blip r:embed="rId4"/>
          <a:srcRect t="3378"/>
          <a:stretch/>
        </p:blipFill>
        <p:spPr>
          <a:xfrm>
            <a:off x="207096" y="712505"/>
            <a:ext cx="5030703" cy="1880242"/>
          </a:xfrm>
          <a:prstGeom prst="rect">
            <a:avLst/>
          </a:prstGeom>
        </p:spPr>
      </p:pic>
      <p:pic>
        <p:nvPicPr>
          <p:cNvPr id="7" name="Picture 6"/>
          <p:cNvPicPr>
            <a:picLocks noChangeAspect="1"/>
          </p:cNvPicPr>
          <p:nvPr/>
        </p:nvPicPr>
        <p:blipFill>
          <a:blip r:embed="rId5"/>
          <a:stretch>
            <a:fillRect/>
          </a:stretch>
        </p:blipFill>
        <p:spPr>
          <a:xfrm>
            <a:off x="1332411" y="4808803"/>
            <a:ext cx="2780075" cy="1863938"/>
          </a:xfrm>
          <a:prstGeom prst="rect">
            <a:avLst/>
          </a:prstGeom>
        </p:spPr>
      </p:pic>
      <p:pic>
        <p:nvPicPr>
          <p:cNvPr id="8" name="Picture 7"/>
          <p:cNvPicPr>
            <a:picLocks noChangeAspect="1"/>
          </p:cNvPicPr>
          <p:nvPr/>
        </p:nvPicPr>
        <p:blipFill>
          <a:blip r:embed="rId6"/>
          <a:stretch>
            <a:fillRect/>
          </a:stretch>
        </p:blipFill>
        <p:spPr>
          <a:xfrm>
            <a:off x="3868948" y="2822965"/>
            <a:ext cx="3167578" cy="1755620"/>
          </a:xfrm>
          <a:prstGeom prst="rect">
            <a:avLst/>
          </a:prstGeom>
        </p:spPr>
      </p:pic>
      <p:pic>
        <p:nvPicPr>
          <p:cNvPr id="9" name="Picture 8"/>
          <p:cNvPicPr>
            <a:picLocks noChangeAspect="1"/>
          </p:cNvPicPr>
          <p:nvPr/>
        </p:nvPicPr>
        <p:blipFill>
          <a:blip r:embed="rId7"/>
          <a:stretch>
            <a:fillRect/>
          </a:stretch>
        </p:blipFill>
        <p:spPr>
          <a:xfrm>
            <a:off x="214016" y="2956057"/>
            <a:ext cx="3215149" cy="1737637"/>
          </a:xfrm>
          <a:prstGeom prst="rect">
            <a:avLst/>
          </a:prstGeom>
        </p:spPr>
      </p:pic>
      <p:pic>
        <p:nvPicPr>
          <p:cNvPr id="10" name="Picture 9"/>
          <p:cNvPicPr>
            <a:picLocks noChangeAspect="1"/>
          </p:cNvPicPr>
          <p:nvPr/>
        </p:nvPicPr>
        <p:blipFill>
          <a:blip r:embed="rId8"/>
          <a:stretch>
            <a:fillRect/>
          </a:stretch>
        </p:blipFill>
        <p:spPr>
          <a:xfrm>
            <a:off x="7916092" y="1553159"/>
            <a:ext cx="3832932" cy="2285389"/>
          </a:xfrm>
          <a:prstGeom prst="rect">
            <a:avLst/>
          </a:prstGeom>
        </p:spPr>
      </p:pic>
    </p:spTree>
    <p:extLst>
      <p:ext uri="{BB962C8B-B14F-4D97-AF65-F5344CB8AC3E}">
        <p14:creationId xmlns:p14="http://schemas.microsoft.com/office/powerpoint/2010/main" val="438770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5729" y="148010"/>
            <a:ext cx="9905998" cy="1478570"/>
          </a:xfrm>
        </p:spPr>
        <p:txBody>
          <a:bodyPr/>
          <a:lstStyle/>
          <a:p>
            <a:pPr algn="ctr"/>
            <a:r>
              <a:rPr lang="en-GB" dirty="0" smtClean="0"/>
              <a:t>Online safety </a:t>
            </a:r>
            <a:endParaRPr lang="en-GB" dirty="0"/>
          </a:p>
        </p:txBody>
      </p:sp>
      <p:sp>
        <p:nvSpPr>
          <p:cNvPr id="3" name="Content Placeholder 2"/>
          <p:cNvSpPr>
            <a:spLocks noGrp="1"/>
          </p:cNvSpPr>
          <p:nvPr>
            <p:ph idx="1"/>
          </p:nvPr>
        </p:nvSpPr>
        <p:spPr>
          <a:xfrm>
            <a:off x="1141412" y="1718391"/>
            <a:ext cx="9905999" cy="2891246"/>
          </a:xfrm>
        </p:spPr>
        <p:txBody>
          <a:bodyPr>
            <a:normAutofit fontScale="85000" lnSpcReduction="10000"/>
          </a:bodyPr>
          <a:lstStyle/>
          <a:p>
            <a:pPr>
              <a:buFontTx/>
              <a:buChar char="-"/>
            </a:pPr>
            <a:r>
              <a:rPr lang="en-GB" dirty="0" smtClean="0"/>
              <a:t>Teaching of online Safety is ongoing and weaves in to all aspects of computing e.g. Reminding the children not to share their login details, or searching a trusted website, or identifying a trusted adult.</a:t>
            </a:r>
          </a:p>
          <a:p>
            <a:pPr>
              <a:buFontTx/>
              <a:buChar char="-"/>
            </a:pPr>
            <a:r>
              <a:rPr lang="en-GB" dirty="0" smtClean="0"/>
              <a:t>Year 1 and 2 cover a unit of work focusing solely on ‘Online Safety’ through Purple Mash.</a:t>
            </a:r>
          </a:p>
          <a:p>
            <a:pPr>
              <a:buFontTx/>
              <a:buChar char="-"/>
            </a:pPr>
            <a:r>
              <a:rPr lang="en-GB" dirty="0" smtClean="0"/>
              <a:t>Safer Internet Day – annual event we take part in to celebrate the importance of being safe online.</a:t>
            </a:r>
          </a:p>
          <a:p>
            <a:pPr>
              <a:buFontTx/>
              <a:buChar char="-"/>
            </a:pPr>
            <a:r>
              <a:rPr lang="en-GB" dirty="0" smtClean="0"/>
              <a:t>Books and assemblies </a:t>
            </a:r>
            <a:endParaRPr lang="en-GB" dirty="0"/>
          </a:p>
        </p:txBody>
      </p:sp>
      <p:pic>
        <p:nvPicPr>
          <p:cNvPr id="4" name="Picture 3"/>
          <p:cNvPicPr>
            <a:picLocks noChangeAspect="1"/>
          </p:cNvPicPr>
          <p:nvPr/>
        </p:nvPicPr>
        <p:blipFill>
          <a:blip r:embed="rId2"/>
          <a:stretch>
            <a:fillRect/>
          </a:stretch>
        </p:blipFill>
        <p:spPr>
          <a:xfrm>
            <a:off x="5125676" y="4493623"/>
            <a:ext cx="1649594" cy="1882478"/>
          </a:xfrm>
          <a:prstGeom prst="rect">
            <a:avLst/>
          </a:prstGeom>
        </p:spPr>
      </p:pic>
      <p:pic>
        <p:nvPicPr>
          <p:cNvPr id="5" name="Picture 4"/>
          <p:cNvPicPr>
            <a:picLocks noChangeAspect="1"/>
          </p:cNvPicPr>
          <p:nvPr/>
        </p:nvPicPr>
        <p:blipFill>
          <a:blip r:embed="rId3"/>
          <a:stretch>
            <a:fillRect/>
          </a:stretch>
        </p:blipFill>
        <p:spPr>
          <a:xfrm>
            <a:off x="1416095" y="4702628"/>
            <a:ext cx="1971539" cy="1686567"/>
          </a:xfrm>
          <a:prstGeom prst="rect">
            <a:avLst/>
          </a:prstGeom>
        </p:spPr>
      </p:pic>
      <p:pic>
        <p:nvPicPr>
          <p:cNvPr id="6" name="Picture 5"/>
          <p:cNvPicPr>
            <a:picLocks noChangeAspect="1"/>
          </p:cNvPicPr>
          <p:nvPr/>
        </p:nvPicPr>
        <p:blipFill>
          <a:blip r:embed="rId4"/>
          <a:stretch>
            <a:fillRect/>
          </a:stretch>
        </p:blipFill>
        <p:spPr>
          <a:xfrm>
            <a:off x="9161279" y="4647006"/>
            <a:ext cx="2072777" cy="1784718"/>
          </a:xfrm>
          <a:prstGeom prst="rect">
            <a:avLst/>
          </a:prstGeom>
        </p:spPr>
      </p:pic>
      <p:pic>
        <p:nvPicPr>
          <p:cNvPr id="7" name="Picture 6"/>
          <p:cNvPicPr>
            <a:picLocks noChangeAspect="1"/>
          </p:cNvPicPr>
          <p:nvPr/>
        </p:nvPicPr>
        <p:blipFill>
          <a:blip r:embed="rId5"/>
          <a:stretch>
            <a:fillRect/>
          </a:stretch>
        </p:blipFill>
        <p:spPr>
          <a:xfrm>
            <a:off x="8837372" y="56199"/>
            <a:ext cx="2942545" cy="1508477"/>
          </a:xfrm>
          <a:prstGeom prst="rect">
            <a:avLst/>
          </a:prstGeom>
        </p:spPr>
      </p:pic>
      <p:pic>
        <p:nvPicPr>
          <p:cNvPr id="8" name="Picture 7"/>
          <p:cNvPicPr>
            <a:picLocks noChangeAspect="1"/>
          </p:cNvPicPr>
          <p:nvPr/>
        </p:nvPicPr>
        <p:blipFill>
          <a:blip r:embed="rId6"/>
          <a:stretch>
            <a:fillRect/>
          </a:stretch>
        </p:blipFill>
        <p:spPr>
          <a:xfrm>
            <a:off x="402647" y="68324"/>
            <a:ext cx="2844769" cy="1484228"/>
          </a:xfrm>
          <a:prstGeom prst="rect">
            <a:avLst/>
          </a:prstGeom>
        </p:spPr>
      </p:pic>
    </p:spTree>
    <p:extLst>
      <p:ext uri="{BB962C8B-B14F-4D97-AF65-F5344CB8AC3E}">
        <p14:creationId xmlns:p14="http://schemas.microsoft.com/office/powerpoint/2010/main" val="25831389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6126" y="-288860"/>
            <a:ext cx="9905998" cy="1478570"/>
          </a:xfrm>
        </p:spPr>
        <p:txBody>
          <a:bodyPr/>
          <a:lstStyle/>
          <a:p>
            <a:r>
              <a:rPr lang="en-GB" dirty="0" smtClean="0"/>
              <a:t>Safer Internet Day </a:t>
            </a:r>
            <a:endParaRPr lang="en-GB" dirty="0"/>
          </a:p>
        </p:txBody>
      </p:sp>
      <p:pic>
        <p:nvPicPr>
          <p:cNvPr id="4" name="Content Placeholder 3"/>
          <p:cNvPicPr>
            <a:picLocks noGrp="1"/>
          </p:cNvPicPr>
          <p:nvPr>
            <p:ph idx="1"/>
          </p:nvPr>
        </p:nvPicPr>
        <p:blipFill>
          <a:blip r:embed="rId2" cstate="screen">
            <a:extLst>
              <a:ext uri="{28A0092B-C50C-407E-A947-70E740481C1C}">
                <a14:useLocalDpi xmlns:a14="http://schemas.microsoft.com/office/drawing/2010/main" val="0"/>
              </a:ext>
            </a:extLst>
          </a:blip>
          <a:stretch>
            <a:fillRect/>
          </a:stretch>
        </p:blipFill>
        <p:spPr>
          <a:xfrm>
            <a:off x="6626035" y="1355481"/>
            <a:ext cx="2201628" cy="1879703"/>
          </a:xfrm>
          <a:prstGeom prst="rect">
            <a:avLst/>
          </a:prstGeom>
        </p:spPr>
      </p:pic>
      <p:pic>
        <p:nvPicPr>
          <p:cNvPr id="5" name="Picture 4"/>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rot="5400000">
            <a:off x="8935889" y="264291"/>
            <a:ext cx="3357131" cy="2916196"/>
          </a:xfrm>
          <a:prstGeom prst="rect">
            <a:avLst/>
          </a:prstGeom>
        </p:spPr>
      </p:pic>
      <p:pic>
        <p:nvPicPr>
          <p:cNvPr id="6" name="Picture 5"/>
          <p:cNvPicPr>
            <a:picLocks noChangeAspect="1"/>
          </p:cNvPicPr>
          <p:nvPr/>
        </p:nvPicPr>
        <p:blipFill rotWithShape="1">
          <a:blip r:embed="rId4" cstate="screen">
            <a:extLst>
              <a:ext uri="{28A0092B-C50C-407E-A947-70E740481C1C}">
                <a14:useLocalDpi xmlns:a14="http://schemas.microsoft.com/office/drawing/2010/main" val="0"/>
              </a:ext>
            </a:extLst>
          </a:blip>
          <a:srcRect/>
          <a:stretch/>
        </p:blipFill>
        <p:spPr>
          <a:xfrm rot="5400000">
            <a:off x="845358" y="3793629"/>
            <a:ext cx="2251776" cy="3496049"/>
          </a:xfrm>
          <a:prstGeom prst="rect">
            <a:avLst/>
          </a:prstGeom>
        </p:spPr>
      </p:pic>
      <p:pic>
        <p:nvPicPr>
          <p:cNvPr id="7" name="Picture 6"/>
          <p:cNvPicPr>
            <a:picLocks noChangeAspect="1"/>
          </p:cNvPicPr>
          <p:nvPr/>
        </p:nvPicPr>
        <p:blipFill rotWithShape="1">
          <a:blip r:embed="rId5" cstate="screen">
            <a:extLst>
              <a:ext uri="{28A0092B-C50C-407E-A947-70E740481C1C}">
                <a14:useLocalDpi xmlns:a14="http://schemas.microsoft.com/office/drawing/2010/main" val="0"/>
              </a:ext>
            </a:extLst>
          </a:blip>
          <a:srcRect/>
          <a:stretch/>
        </p:blipFill>
        <p:spPr>
          <a:xfrm rot="5400000">
            <a:off x="8887396" y="3634474"/>
            <a:ext cx="3084784" cy="2981353"/>
          </a:xfrm>
          <a:prstGeom prst="rect">
            <a:avLst/>
          </a:prstGeom>
        </p:spPr>
      </p:pic>
      <p:pic>
        <p:nvPicPr>
          <p:cNvPr id="8" name="Picture 7"/>
          <p:cNvPicPr>
            <a:picLocks noChangeAspect="1"/>
          </p:cNvPicPr>
          <p:nvPr/>
        </p:nvPicPr>
        <p:blipFill rotWithShape="1">
          <a:blip r:embed="rId6" cstate="screen">
            <a:extLst>
              <a:ext uri="{28A0092B-C50C-407E-A947-70E740481C1C}">
                <a14:useLocalDpi xmlns:a14="http://schemas.microsoft.com/office/drawing/2010/main" val="0"/>
              </a:ext>
            </a:extLst>
          </a:blip>
          <a:srcRect/>
          <a:stretch/>
        </p:blipFill>
        <p:spPr>
          <a:xfrm rot="5400000">
            <a:off x="683749" y="733669"/>
            <a:ext cx="2574993" cy="2759579"/>
          </a:xfrm>
          <a:prstGeom prst="rect">
            <a:avLst/>
          </a:prstGeom>
        </p:spPr>
      </p:pic>
      <p:pic>
        <p:nvPicPr>
          <p:cNvPr id="9" name="Picture 8"/>
          <p:cNvPicPr>
            <a:picLocks noChangeAspect="1"/>
          </p:cNvPicPr>
          <p:nvPr/>
        </p:nvPicPr>
        <p:blipFill rotWithShape="1">
          <a:blip r:embed="rId7" cstate="screen">
            <a:extLst>
              <a:ext uri="{28A0092B-C50C-407E-A947-70E740481C1C}">
                <a14:useLocalDpi xmlns:a14="http://schemas.microsoft.com/office/drawing/2010/main" val="0"/>
              </a:ext>
            </a:extLst>
          </a:blip>
          <a:srcRect/>
          <a:stretch/>
        </p:blipFill>
        <p:spPr>
          <a:xfrm rot="5400000">
            <a:off x="3434986" y="1292491"/>
            <a:ext cx="3237470" cy="2739501"/>
          </a:xfrm>
          <a:prstGeom prst="rect">
            <a:avLst/>
          </a:prstGeom>
        </p:spPr>
      </p:pic>
      <p:pic>
        <p:nvPicPr>
          <p:cNvPr id="10" name="Picture 9"/>
          <p:cNvPicPr>
            <a:picLocks noChangeAspect="1"/>
          </p:cNvPicPr>
          <p:nvPr/>
        </p:nvPicPr>
        <p:blipFill>
          <a:blip r:embed="rId8" cstate="screen">
            <a:extLst>
              <a:ext uri="{28A0092B-C50C-407E-A947-70E740481C1C}">
                <a14:useLocalDpi xmlns:a14="http://schemas.microsoft.com/office/drawing/2010/main" val="0"/>
              </a:ext>
            </a:extLst>
          </a:blip>
          <a:stretch>
            <a:fillRect/>
          </a:stretch>
        </p:blipFill>
        <p:spPr>
          <a:xfrm rot="10800000">
            <a:off x="3932076" y="4455684"/>
            <a:ext cx="2961330" cy="2211858"/>
          </a:xfrm>
          <a:prstGeom prst="rect">
            <a:avLst/>
          </a:prstGeom>
        </p:spPr>
      </p:pic>
    </p:spTree>
    <p:extLst>
      <p:ext uri="{BB962C8B-B14F-4D97-AF65-F5344CB8AC3E}">
        <p14:creationId xmlns:p14="http://schemas.microsoft.com/office/powerpoint/2010/main" val="6397896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8830" y="0"/>
            <a:ext cx="9905998" cy="1478570"/>
          </a:xfrm>
        </p:spPr>
        <p:txBody>
          <a:bodyPr/>
          <a:lstStyle/>
          <a:p>
            <a:r>
              <a:rPr lang="en-GB" dirty="0" smtClean="0"/>
              <a:t>Online safety for parents/carers</a:t>
            </a:r>
            <a:endParaRPr lang="en-GB" dirty="0"/>
          </a:p>
        </p:txBody>
      </p:sp>
      <p:pic>
        <p:nvPicPr>
          <p:cNvPr id="4" name="Content Placeholder 3"/>
          <p:cNvPicPr>
            <a:picLocks noGrp="1" noChangeAspect="1"/>
          </p:cNvPicPr>
          <p:nvPr>
            <p:ph idx="1"/>
          </p:nvPr>
        </p:nvPicPr>
        <p:blipFill>
          <a:blip r:embed="rId2"/>
          <a:stretch>
            <a:fillRect/>
          </a:stretch>
        </p:blipFill>
        <p:spPr>
          <a:xfrm rot="16200000">
            <a:off x="4323849" y="4401450"/>
            <a:ext cx="2747121" cy="1945878"/>
          </a:xfrm>
          <a:prstGeom prst="rect">
            <a:avLst/>
          </a:prstGeom>
        </p:spPr>
      </p:pic>
      <p:sp>
        <p:nvSpPr>
          <p:cNvPr id="5" name="Rectangle 4"/>
          <p:cNvSpPr/>
          <p:nvPr/>
        </p:nvSpPr>
        <p:spPr>
          <a:xfrm>
            <a:off x="1258041" y="1478570"/>
            <a:ext cx="8878736" cy="1477328"/>
          </a:xfrm>
          <a:prstGeom prst="rect">
            <a:avLst/>
          </a:prstGeom>
        </p:spPr>
        <p:txBody>
          <a:bodyPr wrap="square">
            <a:spAutoFit/>
          </a:bodyPr>
          <a:lstStyle/>
          <a:p>
            <a:pPr marL="285750" indent="-285750">
              <a:buFontTx/>
              <a:buChar char="-"/>
            </a:pPr>
            <a:r>
              <a:rPr lang="en-GB" dirty="0" smtClean="0"/>
              <a:t>#</a:t>
            </a:r>
            <a:r>
              <a:rPr lang="en-GB" dirty="0" err="1" smtClean="0"/>
              <a:t>WakeUpWednesdays</a:t>
            </a:r>
            <a:r>
              <a:rPr lang="en-GB" dirty="0" smtClean="0"/>
              <a:t> parent guides on Dojo and website</a:t>
            </a:r>
          </a:p>
          <a:p>
            <a:pPr marL="285750" indent="-285750">
              <a:buFontTx/>
              <a:buChar char="-"/>
            </a:pPr>
            <a:r>
              <a:rPr lang="en-GB" dirty="0" smtClean="0"/>
              <a:t>How to set up parental controls on devices at home video guide </a:t>
            </a:r>
          </a:p>
          <a:p>
            <a:pPr marL="285750" indent="-285750">
              <a:buFontTx/>
              <a:buChar char="-"/>
            </a:pPr>
            <a:r>
              <a:rPr lang="en-GB" dirty="0" smtClean="0"/>
              <a:t>Links to FREE webinars e.g. </a:t>
            </a:r>
            <a:r>
              <a:rPr lang="en-GB" dirty="0" err="1" smtClean="0"/>
              <a:t>Natterhub</a:t>
            </a:r>
            <a:r>
              <a:rPr lang="en-GB" dirty="0" smtClean="0"/>
              <a:t> Online Safety and,  Eventbrite East </a:t>
            </a:r>
            <a:r>
              <a:rPr lang="en-GB" dirty="0"/>
              <a:t>Midlands </a:t>
            </a:r>
            <a:r>
              <a:rPr lang="en-GB" dirty="0" smtClean="0"/>
              <a:t>Special Operations Cyber Protect Officers online safety advice for parents webinar</a:t>
            </a:r>
          </a:p>
          <a:p>
            <a:pPr marL="285750" indent="-285750">
              <a:buFontTx/>
              <a:buChar char="-"/>
            </a:pPr>
            <a:r>
              <a:rPr lang="en-GB" dirty="0" smtClean="0"/>
              <a:t>Termly Computing newsletters on Dojo and website  </a:t>
            </a:r>
            <a:endParaRPr lang="en-GB" dirty="0"/>
          </a:p>
        </p:txBody>
      </p:sp>
      <p:pic>
        <p:nvPicPr>
          <p:cNvPr id="6" name="Picture 5"/>
          <p:cNvPicPr>
            <a:picLocks noChangeAspect="1"/>
          </p:cNvPicPr>
          <p:nvPr/>
        </p:nvPicPr>
        <p:blipFill>
          <a:blip r:embed="rId3"/>
          <a:stretch>
            <a:fillRect/>
          </a:stretch>
        </p:blipFill>
        <p:spPr>
          <a:xfrm rot="5400000">
            <a:off x="-68582" y="4862660"/>
            <a:ext cx="2203237" cy="1567343"/>
          </a:xfrm>
          <a:prstGeom prst="rect">
            <a:avLst/>
          </a:prstGeom>
        </p:spPr>
      </p:pic>
      <p:pic>
        <p:nvPicPr>
          <p:cNvPr id="7" name="Picture 6"/>
          <p:cNvPicPr>
            <a:picLocks noChangeAspect="1"/>
          </p:cNvPicPr>
          <p:nvPr/>
        </p:nvPicPr>
        <p:blipFill>
          <a:blip r:embed="rId4"/>
          <a:stretch>
            <a:fillRect/>
          </a:stretch>
        </p:blipFill>
        <p:spPr>
          <a:xfrm rot="5400000">
            <a:off x="9442872" y="4858514"/>
            <a:ext cx="2213178" cy="1565694"/>
          </a:xfrm>
          <a:prstGeom prst="rect">
            <a:avLst/>
          </a:prstGeom>
        </p:spPr>
      </p:pic>
      <p:pic>
        <p:nvPicPr>
          <p:cNvPr id="8" name="Picture 7"/>
          <p:cNvPicPr>
            <a:picLocks noChangeAspect="1"/>
          </p:cNvPicPr>
          <p:nvPr/>
        </p:nvPicPr>
        <p:blipFill>
          <a:blip r:embed="rId5"/>
          <a:stretch>
            <a:fillRect/>
          </a:stretch>
        </p:blipFill>
        <p:spPr>
          <a:xfrm>
            <a:off x="6925516" y="3194519"/>
            <a:ext cx="2532814" cy="3553431"/>
          </a:xfrm>
          <a:prstGeom prst="rect">
            <a:avLst/>
          </a:prstGeom>
        </p:spPr>
      </p:pic>
      <p:pic>
        <p:nvPicPr>
          <p:cNvPr id="9" name="Picture 8"/>
          <p:cNvPicPr>
            <a:picLocks noChangeAspect="1"/>
          </p:cNvPicPr>
          <p:nvPr/>
        </p:nvPicPr>
        <p:blipFill>
          <a:blip r:embed="rId6"/>
          <a:stretch>
            <a:fillRect/>
          </a:stretch>
        </p:blipFill>
        <p:spPr>
          <a:xfrm>
            <a:off x="1943145" y="3194518"/>
            <a:ext cx="2526158" cy="3553432"/>
          </a:xfrm>
          <a:prstGeom prst="rect">
            <a:avLst/>
          </a:prstGeom>
        </p:spPr>
      </p:pic>
      <p:pic>
        <p:nvPicPr>
          <p:cNvPr id="3" name="Picture 2"/>
          <p:cNvPicPr>
            <a:picLocks noChangeAspect="1"/>
          </p:cNvPicPr>
          <p:nvPr/>
        </p:nvPicPr>
        <p:blipFill>
          <a:blip r:embed="rId7"/>
          <a:stretch>
            <a:fillRect/>
          </a:stretch>
        </p:blipFill>
        <p:spPr>
          <a:xfrm>
            <a:off x="9113763" y="140872"/>
            <a:ext cx="2218545" cy="1096522"/>
          </a:xfrm>
          <a:prstGeom prst="rect">
            <a:avLst/>
          </a:prstGeom>
        </p:spPr>
      </p:pic>
    </p:spTree>
    <p:extLst>
      <p:ext uri="{BB962C8B-B14F-4D97-AF65-F5344CB8AC3E}">
        <p14:creationId xmlns:p14="http://schemas.microsoft.com/office/powerpoint/2010/main" val="18286238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2042" y="0"/>
            <a:ext cx="9905998" cy="1478570"/>
          </a:xfrm>
        </p:spPr>
        <p:txBody>
          <a:bodyPr/>
          <a:lstStyle/>
          <a:p>
            <a:r>
              <a:rPr lang="en-GB" dirty="0" smtClean="0"/>
              <a:t>Pupil voice</a:t>
            </a:r>
            <a:endParaRPr lang="en-GB" dirty="0"/>
          </a:p>
        </p:txBody>
      </p:sp>
      <p:sp>
        <p:nvSpPr>
          <p:cNvPr id="3" name="Content Placeholder 2"/>
          <p:cNvSpPr>
            <a:spLocks noGrp="1"/>
          </p:cNvSpPr>
          <p:nvPr>
            <p:ph idx="1"/>
          </p:nvPr>
        </p:nvSpPr>
        <p:spPr>
          <a:xfrm>
            <a:off x="1158829" y="3181304"/>
            <a:ext cx="9905999" cy="3541714"/>
          </a:xfrm>
        </p:spPr>
        <p:txBody>
          <a:bodyPr/>
          <a:lstStyle/>
          <a:p>
            <a:pPr marL="0" indent="0" algn="ctr">
              <a:buNone/>
            </a:pPr>
            <a:r>
              <a:rPr lang="en-GB" dirty="0" smtClean="0"/>
              <a:t>What personal information should only family know about you?</a:t>
            </a:r>
            <a:endParaRPr lang="en-GB" dirty="0"/>
          </a:p>
        </p:txBody>
      </p:sp>
      <p:sp>
        <p:nvSpPr>
          <p:cNvPr id="4" name="Rounded Rectangular Callout 3"/>
          <p:cNvSpPr/>
          <p:nvPr/>
        </p:nvSpPr>
        <p:spPr>
          <a:xfrm>
            <a:off x="1079863" y="1201782"/>
            <a:ext cx="2168435" cy="1480458"/>
          </a:xfrm>
          <a:prstGeom prst="wedgeRoundRect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bg1"/>
                </a:solidFill>
              </a:rPr>
              <a:t>Where I live</a:t>
            </a:r>
          </a:p>
          <a:p>
            <a:pPr algn="ctr"/>
            <a:r>
              <a:rPr lang="en-GB" dirty="0" smtClean="0">
                <a:solidFill>
                  <a:schemeClr val="bg1"/>
                </a:solidFill>
              </a:rPr>
              <a:t>YR 1</a:t>
            </a:r>
            <a:endParaRPr lang="en-GB" dirty="0">
              <a:solidFill>
                <a:schemeClr val="bg1"/>
              </a:solidFill>
            </a:endParaRPr>
          </a:p>
        </p:txBody>
      </p:sp>
      <p:sp>
        <p:nvSpPr>
          <p:cNvPr id="5" name="Rounded Rectangular Callout 4"/>
          <p:cNvSpPr/>
          <p:nvPr/>
        </p:nvSpPr>
        <p:spPr>
          <a:xfrm>
            <a:off x="4848790" y="690547"/>
            <a:ext cx="2168435" cy="1480458"/>
          </a:xfrm>
          <a:prstGeom prst="wedgeRoundRect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bg1"/>
                </a:solidFill>
              </a:rPr>
              <a:t>Passcode and where I live</a:t>
            </a:r>
          </a:p>
          <a:p>
            <a:pPr algn="ctr"/>
            <a:r>
              <a:rPr lang="en-GB" dirty="0" smtClean="0">
                <a:solidFill>
                  <a:schemeClr val="bg1"/>
                </a:solidFill>
              </a:rPr>
              <a:t>YR 1</a:t>
            </a:r>
            <a:endParaRPr lang="en-GB" dirty="0">
              <a:solidFill>
                <a:schemeClr val="bg1"/>
              </a:solidFill>
            </a:endParaRPr>
          </a:p>
        </p:txBody>
      </p:sp>
      <p:sp>
        <p:nvSpPr>
          <p:cNvPr id="6" name="Rounded Rectangular Callout 5"/>
          <p:cNvSpPr/>
          <p:nvPr/>
        </p:nvSpPr>
        <p:spPr>
          <a:xfrm>
            <a:off x="8617718" y="1162593"/>
            <a:ext cx="2168435" cy="1480458"/>
          </a:xfrm>
          <a:prstGeom prst="wedgeRoundRect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bg1"/>
                </a:solidFill>
              </a:rPr>
              <a:t>Password</a:t>
            </a:r>
          </a:p>
          <a:p>
            <a:pPr algn="ctr"/>
            <a:r>
              <a:rPr lang="en-GB" dirty="0" smtClean="0">
                <a:solidFill>
                  <a:schemeClr val="bg1"/>
                </a:solidFill>
              </a:rPr>
              <a:t>YR 1</a:t>
            </a:r>
            <a:endParaRPr lang="en-GB" dirty="0">
              <a:solidFill>
                <a:schemeClr val="bg1"/>
              </a:solidFill>
            </a:endParaRPr>
          </a:p>
        </p:txBody>
      </p:sp>
      <p:sp>
        <p:nvSpPr>
          <p:cNvPr id="7" name="Rounded Rectangular Callout 6"/>
          <p:cNvSpPr/>
          <p:nvPr/>
        </p:nvSpPr>
        <p:spPr>
          <a:xfrm>
            <a:off x="1767839" y="4211932"/>
            <a:ext cx="2168435" cy="1480458"/>
          </a:xfrm>
          <a:prstGeom prst="wedgeRoundRect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bg1"/>
                </a:solidFill>
              </a:rPr>
              <a:t>Password and address</a:t>
            </a:r>
          </a:p>
          <a:p>
            <a:pPr algn="ctr"/>
            <a:r>
              <a:rPr lang="en-GB" dirty="0" smtClean="0">
                <a:solidFill>
                  <a:schemeClr val="bg1"/>
                </a:solidFill>
              </a:rPr>
              <a:t>YR </a:t>
            </a:r>
            <a:r>
              <a:rPr lang="en-GB" dirty="0">
                <a:solidFill>
                  <a:schemeClr val="bg1"/>
                </a:solidFill>
              </a:rPr>
              <a:t>2</a:t>
            </a:r>
          </a:p>
        </p:txBody>
      </p:sp>
      <p:sp>
        <p:nvSpPr>
          <p:cNvPr id="8" name="Rounded Rectangular Callout 7"/>
          <p:cNvSpPr/>
          <p:nvPr/>
        </p:nvSpPr>
        <p:spPr>
          <a:xfrm>
            <a:off x="4676503" y="4785568"/>
            <a:ext cx="2168435" cy="1480458"/>
          </a:xfrm>
          <a:prstGeom prst="wedgeRoundRect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bg1"/>
                </a:solidFill>
              </a:rPr>
              <a:t>Password, login details and full name</a:t>
            </a:r>
          </a:p>
          <a:p>
            <a:pPr algn="ctr"/>
            <a:r>
              <a:rPr lang="en-GB" dirty="0" smtClean="0">
                <a:solidFill>
                  <a:schemeClr val="bg1"/>
                </a:solidFill>
              </a:rPr>
              <a:t>YR 2</a:t>
            </a:r>
            <a:endParaRPr lang="en-GB" dirty="0">
              <a:solidFill>
                <a:schemeClr val="bg1"/>
              </a:solidFill>
            </a:endParaRPr>
          </a:p>
        </p:txBody>
      </p:sp>
      <p:sp>
        <p:nvSpPr>
          <p:cNvPr id="9" name="Rounded Rectangular Callout 8"/>
          <p:cNvSpPr/>
          <p:nvPr/>
        </p:nvSpPr>
        <p:spPr>
          <a:xfrm>
            <a:off x="8064137" y="4345785"/>
            <a:ext cx="2168435" cy="1480458"/>
          </a:xfrm>
          <a:prstGeom prst="wedgeRoundRect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bg1"/>
                </a:solidFill>
              </a:rPr>
              <a:t>Login info and password</a:t>
            </a:r>
          </a:p>
          <a:p>
            <a:pPr algn="ctr"/>
            <a:r>
              <a:rPr lang="en-GB" dirty="0" smtClean="0">
                <a:solidFill>
                  <a:schemeClr val="bg1"/>
                </a:solidFill>
              </a:rPr>
              <a:t>YR 2</a:t>
            </a:r>
            <a:endParaRPr lang="en-GB" dirty="0">
              <a:solidFill>
                <a:schemeClr val="bg1"/>
              </a:solidFill>
            </a:endParaRPr>
          </a:p>
        </p:txBody>
      </p:sp>
    </p:spTree>
    <p:extLst>
      <p:ext uri="{BB962C8B-B14F-4D97-AF65-F5344CB8AC3E}">
        <p14:creationId xmlns:p14="http://schemas.microsoft.com/office/powerpoint/2010/main" val="17897514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2042" y="0"/>
            <a:ext cx="9905998" cy="1478570"/>
          </a:xfrm>
        </p:spPr>
        <p:txBody>
          <a:bodyPr/>
          <a:lstStyle/>
          <a:p>
            <a:r>
              <a:rPr lang="en-GB" dirty="0" smtClean="0"/>
              <a:t>Pupil voice</a:t>
            </a:r>
            <a:endParaRPr lang="en-GB" dirty="0"/>
          </a:p>
        </p:txBody>
      </p:sp>
      <p:sp>
        <p:nvSpPr>
          <p:cNvPr id="3" name="Content Placeholder 2"/>
          <p:cNvSpPr>
            <a:spLocks noGrp="1"/>
          </p:cNvSpPr>
          <p:nvPr>
            <p:ph idx="1"/>
          </p:nvPr>
        </p:nvSpPr>
        <p:spPr>
          <a:xfrm>
            <a:off x="1158829" y="3181304"/>
            <a:ext cx="9905999" cy="3541714"/>
          </a:xfrm>
        </p:spPr>
        <p:txBody>
          <a:bodyPr/>
          <a:lstStyle/>
          <a:p>
            <a:pPr marL="0" indent="0" algn="ctr">
              <a:buNone/>
            </a:pPr>
            <a:r>
              <a:rPr lang="en-GB" dirty="0" smtClean="0"/>
              <a:t>What would you do if something pops up on your device and you do not know what it means?</a:t>
            </a:r>
            <a:endParaRPr lang="en-GB" dirty="0"/>
          </a:p>
        </p:txBody>
      </p:sp>
      <p:sp>
        <p:nvSpPr>
          <p:cNvPr id="4" name="Rounded Rectangular Callout 3"/>
          <p:cNvSpPr/>
          <p:nvPr/>
        </p:nvSpPr>
        <p:spPr>
          <a:xfrm>
            <a:off x="1079863" y="1201782"/>
            <a:ext cx="2168435" cy="1480458"/>
          </a:xfrm>
          <a:prstGeom prst="wedgeRoundRect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bg1"/>
                </a:solidFill>
              </a:rPr>
              <a:t>Tell mummy and daddy</a:t>
            </a:r>
          </a:p>
          <a:p>
            <a:pPr algn="ctr"/>
            <a:r>
              <a:rPr lang="en-GB" dirty="0" smtClean="0">
                <a:solidFill>
                  <a:schemeClr val="bg1"/>
                </a:solidFill>
              </a:rPr>
              <a:t>YR 1</a:t>
            </a:r>
            <a:endParaRPr lang="en-GB" dirty="0">
              <a:solidFill>
                <a:schemeClr val="bg1"/>
              </a:solidFill>
            </a:endParaRPr>
          </a:p>
        </p:txBody>
      </p:sp>
      <p:sp>
        <p:nvSpPr>
          <p:cNvPr id="5" name="Rounded Rectangular Callout 4"/>
          <p:cNvSpPr/>
          <p:nvPr/>
        </p:nvSpPr>
        <p:spPr>
          <a:xfrm>
            <a:off x="4848790" y="690547"/>
            <a:ext cx="2168435" cy="1480458"/>
          </a:xfrm>
          <a:prstGeom prst="wedgeRoundRect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bg1"/>
                </a:solidFill>
              </a:rPr>
              <a:t>Go tell a grown up</a:t>
            </a:r>
          </a:p>
          <a:p>
            <a:pPr algn="ctr"/>
            <a:r>
              <a:rPr lang="en-GB" dirty="0" smtClean="0">
                <a:solidFill>
                  <a:schemeClr val="bg1"/>
                </a:solidFill>
              </a:rPr>
              <a:t>YR 1</a:t>
            </a:r>
            <a:endParaRPr lang="en-GB" dirty="0">
              <a:solidFill>
                <a:schemeClr val="bg1"/>
              </a:solidFill>
            </a:endParaRPr>
          </a:p>
        </p:txBody>
      </p:sp>
      <p:sp>
        <p:nvSpPr>
          <p:cNvPr id="6" name="Rounded Rectangular Callout 5"/>
          <p:cNvSpPr/>
          <p:nvPr/>
        </p:nvSpPr>
        <p:spPr>
          <a:xfrm>
            <a:off x="8617718" y="1162593"/>
            <a:ext cx="2168435" cy="1480458"/>
          </a:xfrm>
          <a:prstGeom prst="wedgeRoundRect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bg1"/>
                </a:solidFill>
              </a:rPr>
              <a:t>Ask my mum</a:t>
            </a:r>
          </a:p>
          <a:p>
            <a:pPr algn="ctr"/>
            <a:r>
              <a:rPr lang="en-GB" dirty="0" smtClean="0">
                <a:solidFill>
                  <a:schemeClr val="bg1"/>
                </a:solidFill>
              </a:rPr>
              <a:t>YR 1</a:t>
            </a:r>
            <a:endParaRPr lang="en-GB" dirty="0">
              <a:solidFill>
                <a:schemeClr val="bg1"/>
              </a:solidFill>
            </a:endParaRPr>
          </a:p>
        </p:txBody>
      </p:sp>
      <p:sp>
        <p:nvSpPr>
          <p:cNvPr id="7" name="Rounded Rectangular Callout 6"/>
          <p:cNvSpPr/>
          <p:nvPr/>
        </p:nvSpPr>
        <p:spPr>
          <a:xfrm>
            <a:off x="1767839" y="4211932"/>
            <a:ext cx="2168435" cy="1480458"/>
          </a:xfrm>
          <a:prstGeom prst="wedgeRoundRect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bg1"/>
                </a:solidFill>
              </a:rPr>
              <a:t>Click off it</a:t>
            </a:r>
          </a:p>
          <a:p>
            <a:pPr algn="ctr"/>
            <a:r>
              <a:rPr lang="en-GB" dirty="0" smtClean="0">
                <a:solidFill>
                  <a:schemeClr val="bg1"/>
                </a:solidFill>
              </a:rPr>
              <a:t>YR </a:t>
            </a:r>
            <a:r>
              <a:rPr lang="en-GB" dirty="0">
                <a:solidFill>
                  <a:schemeClr val="bg1"/>
                </a:solidFill>
              </a:rPr>
              <a:t>2</a:t>
            </a:r>
          </a:p>
        </p:txBody>
      </p:sp>
      <p:sp>
        <p:nvSpPr>
          <p:cNvPr id="8" name="Rounded Rectangular Callout 7"/>
          <p:cNvSpPr/>
          <p:nvPr/>
        </p:nvSpPr>
        <p:spPr>
          <a:xfrm>
            <a:off x="4676503" y="4785568"/>
            <a:ext cx="2168435" cy="1480458"/>
          </a:xfrm>
          <a:prstGeom prst="wedgeRoundRect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bg1"/>
                </a:solidFill>
              </a:rPr>
              <a:t>Turn it off and tell mum</a:t>
            </a:r>
          </a:p>
          <a:p>
            <a:pPr algn="ctr"/>
            <a:r>
              <a:rPr lang="en-GB" dirty="0" smtClean="0">
                <a:solidFill>
                  <a:schemeClr val="bg1"/>
                </a:solidFill>
              </a:rPr>
              <a:t>YR 2</a:t>
            </a:r>
            <a:endParaRPr lang="en-GB" dirty="0">
              <a:solidFill>
                <a:schemeClr val="bg1"/>
              </a:solidFill>
            </a:endParaRPr>
          </a:p>
        </p:txBody>
      </p:sp>
      <p:sp>
        <p:nvSpPr>
          <p:cNvPr id="9" name="Rounded Rectangular Callout 8"/>
          <p:cNvSpPr/>
          <p:nvPr/>
        </p:nvSpPr>
        <p:spPr>
          <a:xfrm>
            <a:off x="8064137" y="4345785"/>
            <a:ext cx="2168435" cy="1480458"/>
          </a:xfrm>
          <a:prstGeom prst="wedgeRoundRectCallou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bg1"/>
                </a:solidFill>
              </a:rPr>
              <a:t>Turn it off and tell a trusted adult</a:t>
            </a:r>
          </a:p>
          <a:p>
            <a:pPr algn="ctr"/>
            <a:r>
              <a:rPr lang="en-GB" dirty="0" smtClean="0">
                <a:solidFill>
                  <a:schemeClr val="bg1"/>
                </a:solidFill>
              </a:rPr>
              <a:t>YR 2</a:t>
            </a:r>
            <a:endParaRPr lang="en-GB" dirty="0">
              <a:solidFill>
                <a:schemeClr val="bg1"/>
              </a:solidFill>
            </a:endParaRPr>
          </a:p>
        </p:txBody>
      </p:sp>
    </p:spTree>
    <p:extLst>
      <p:ext uri="{BB962C8B-B14F-4D97-AF65-F5344CB8AC3E}">
        <p14:creationId xmlns:p14="http://schemas.microsoft.com/office/powerpoint/2010/main" val="1327382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0"/>
            <a:ext cx="9905998" cy="1478570"/>
          </a:xfrm>
        </p:spPr>
        <p:txBody>
          <a:bodyPr/>
          <a:lstStyle/>
          <a:p>
            <a:r>
              <a:rPr lang="en-GB" dirty="0" smtClean="0"/>
              <a:t>Assessment</a:t>
            </a:r>
            <a:endParaRPr lang="en-GB" dirty="0"/>
          </a:p>
        </p:txBody>
      </p:sp>
      <p:sp>
        <p:nvSpPr>
          <p:cNvPr id="3" name="Content Placeholder 2"/>
          <p:cNvSpPr>
            <a:spLocks noGrp="1"/>
          </p:cNvSpPr>
          <p:nvPr>
            <p:ph idx="1"/>
          </p:nvPr>
        </p:nvSpPr>
        <p:spPr>
          <a:xfrm>
            <a:off x="1141412" y="986118"/>
            <a:ext cx="9905999" cy="4536141"/>
          </a:xfrm>
        </p:spPr>
        <p:txBody>
          <a:bodyPr>
            <a:normAutofit fontScale="77500" lnSpcReduction="20000"/>
          </a:bodyPr>
          <a:lstStyle/>
          <a:p>
            <a:pPr>
              <a:buFontTx/>
              <a:buChar char="-"/>
            </a:pPr>
            <a:r>
              <a:rPr lang="en-GB" dirty="0" smtClean="0"/>
              <a:t>Assessment is ongoing in computing</a:t>
            </a:r>
          </a:p>
          <a:p>
            <a:pPr>
              <a:buFontTx/>
              <a:buChar char="-"/>
            </a:pPr>
            <a:r>
              <a:rPr lang="en-GB" dirty="0" smtClean="0"/>
              <a:t>Pupil attainment is tracked on ‘Insight’ linking to the year group objectives</a:t>
            </a:r>
          </a:p>
          <a:p>
            <a:pPr>
              <a:buFontTx/>
              <a:buChar char="-"/>
            </a:pPr>
            <a:r>
              <a:rPr lang="en-GB" dirty="0" smtClean="0"/>
              <a:t>Gaps in learning are highlighted clearly </a:t>
            </a:r>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r>
              <a:rPr lang="en-GB" dirty="0" smtClean="0"/>
              <a:t>NEW - At the end of each unit the children will take the Purple Mash unit quiz as a whole class or individually to recap previous learning and support AFL</a:t>
            </a:r>
            <a:endParaRPr lang="en-GB" dirty="0"/>
          </a:p>
        </p:txBody>
      </p:sp>
      <p:pic>
        <p:nvPicPr>
          <p:cNvPr id="4" name="Picture 3"/>
          <p:cNvPicPr>
            <a:picLocks noChangeAspect="1"/>
          </p:cNvPicPr>
          <p:nvPr/>
        </p:nvPicPr>
        <p:blipFill>
          <a:blip r:embed="rId2"/>
          <a:stretch>
            <a:fillRect/>
          </a:stretch>
        </p:blipFill>
        <p:spPr>
          <a:xfrm>
            <a:off x="5101054" y="5522259"/>
            <a:ext cx="1165276" cy="1154334"/>
          </a:xfrm>
          <a:prstGeom prst="rect">
            <a:avLst/>
          </a:prstGeom>
        </p:spPr>
      </p:pic>
      <p:pic>
        <p:nvPicPr>
          <p:cNvPr id="5" name="Picture 4"/>
          <p:cNvPicPr>
            <a:picLocks noChangeAspect="1"/>
          </p:cNvPicPr>
          <p:nvPr/>
        </p:nvPicPr>
        <p:blipFill>
          <a:blip r:embed="rId3"/>
          <a:stretch>
            <a:fillRect/>
          </a:stretch>
        </p:blipFill>
        <p:spPr>
          <a:xfrm>
            <a:off x="1316275" y="2328823"/>
            <a:ext cx="8436686" cy="2346567"/>
          </a:xfrm>
          <a:prstGeom prst="rect">
            <a:avLst/>
          </a:prstGeom>
        </p:spPr>
      </p:pic>
    </p:spTree>
    <p:extLst>
      <p:ext uri="{BB962C8B-B14F-4D97-AF65-F5344CB8AC3E}">
        <p14:creationId xmlns:p14="http://schemas.microsoft.com/office/powerpoint/2010/main" val="37216443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790" y="12946"/>
            <a:ext cx="9905998" cy="1478570"/>
          </a:xfrm>
        </p:spPr>
        <p:txBody>
          <a:bodyPr/>
          <a:lstStyle/>
          <a:p>
            <a:r>
              <a:rPr lang="en-GB" dirty="0" smtClean="0"/>
              <a:t>Resources</a:t>
            </a:r>
            <a:endParaRPr lang="en-GB" dirty="0"/>
          </a:p>
        </p:txBody>
      </p:sp>
      <p:sp>
        <p:nvSpPr>
          <p:cNvPr id="3" name="Content Placeholder 2"/>
          <p:cNvSpPr>
            <a:spLocks noGrp="1"/>
          </p:cNvSpPr>
          <p:nvPr>
            <p:ph idx="1"/>
          </p:nvPr>
        </p:nvSpPr>
        <p:spPr>
          <a:xfrm>
            <a:off x="1141412" y="1567543"/>
            <a:ext cx="9905999" cy="4815840"/>
          </a:xfrm>
        </p:spPr>
        <p:txBody>
          <a:bodyPr>
            <a:normAutofit fontScale="92500" lnSpcReduction="20000"/>
          </a:bodyPr>
          <a:lstStyle/>
          <a:p>
            <a:pPr>
              <a:buFontTx/>
              <a:buChar char="-"/>
            </a:pPr>
            <a:r>
              <a:rPr lang="en-GB" dirty="0" smtClean="0"/>
              <a:t>Purple Mash/ Mini Mash</a:t>
            </a:r>
          </a:p>
          <a:p>
            <a:pPr>
              <a:buFontTx/>
              <a:buChar char="-"/>
            </a:pPr>
            <a:r>
              <a:rPr lang="en-GB" dirty="0" smtClean="0"/>
              <a:t>Chrome Books</a:t>
            </a:r>
          </a:p>
          <a:p>
            <a:pPr>
              <a:buFontTx/>
              <a:buChar char="-"/>
            </a:pPr>
            <a:r>
              <a:rPr lang="en-GB" dirty="0" smtClean="0"/>
              <a:t>iPads</a:t>
            </a:r>
          </a:p>
          <a:p>
            <a:pPr>
              <a:buFontTx/>
              <a:buChar char="-"/>
            </a:pPr>
            <a:r>
              <a:rPr lang="en-GB" dirty="0" err="1" smtClean="0"/>
              <a:t>Easi</a:t>
            </a:r>
            <a:r>
              <a:rPr lang="en-GB" dirty="0" smtClean="0"/>
              <a:t>-detectors</a:t>
            </a:r>
          </a:p>
          <a:p>
            <a:pPr>
              <a:buFontTx/>
              <a:buChar char="-"/>
            </a:pPr>
            <a:r>
              <a:rPr lang="en-GB" dirty="0" err="1" smtClean="0"/>
              <a:t>Easi</a:t>
            </a:r>
            <a:r>
              <a:rPr lang="en-GB" dirty="0" smtClean="0"/>
              <a:t>-speak microphones</a:t>
            </a:r>
          </a:p>
          <a:p>
            <a:pPr>
              <a:buFontTx/>
              <a:buChar char="-"/>
            </a:pPr>
            <a:r>
              <a:rPr lang="en-GB" dirty="0" smtClean="0"/>
              <a:t>Talking buttons</a:t>
            </a:r>
          </a:p>
          <a:p>
            <a:pPr>
              <a:buFontTx/>
              <a:buChar char="-"/>
            </a:pPr>
            <a:r>
              <a:rPr lang="en-GB" dirty="0" err="1" smtClean="0"/>
              <a:t>BeeBots</a:t>
            </a:r>
            <a:endParaRPr lang="en-GB" dirty="0" smtClean="0"/>
          </a:p>
          <a:p>
            <a:pPr>
              <a:buFontTx/>
              <a:buChar char="-"/>
            </a:pPr>
            <a:r>
              <a:rPr lang="en-GB" dirty="0" smtClean="0"/>
              <a:t>Make n Go remote control vehicles</a:t>
            </a:r>
          </a:p>
          <a:p>
            <a:pPr>
              <a:buFontTx/>
              <a:buChar char="-"/>
            </a:pPr>
            <a:r>
              <a:rPr lang="en-GB" dirty="0" smtClean="0"/>
              <a:t>Talking postcards</a:t>
            </a:r>
          </a:p>
          <a:p>
            <a:pPr>
              <a:buFontTx/>
              <a:buChar char="-"/>
            </a:pPr>
            <a:r>
              <a:rPr lang="en-GB" dirty="0" err="1" smtClean="0"/>
              <a:t>Easi</a:t>
            </a:r>
            <a:r>
              <a:rPr lang="en-GB" dirty="0" smtClean="0"/>
              <a:t>-Torch </a:t>
            </a:r>
          </a:p>
          <a:p>
            <a:pPr>
              <a:buFontTx/>
              <a:buChar char="-"/>
            </a:pPr>
            <a:endParaRPr lang="en-GB" dirty="0"/>
          </a:p>
        </p:txBody>
      </p:sp>
      <p:pic>
        <p:nvPicPr>
          <p:cNvPr id="4" name="Picture 3"/>
          <p:cNvPicPr>
            <a:picLocks noChangeAspect="1"/>
          </p:cNvPicPr>
          <p:nvPr/>
        </p:nvPicPr>
        <p:blipFill>
          <a:blip r:embed="rId2"/>
          <a:stretch>
            <a:fillRect/>
          </a:stretch>
        </p:blipFill>
        <p:spPr>
          <a:xfrm>
            <a:off x="4703923" y="618518"/>
            <a:ext cx="1556724" cy="1723889"/>
          </a:xfrm>
          <a:prstGeom prst="rect">
            <a:avLst/>
          </a:prstGeom>
        </p:spPr>
      </p:pic>
      <p:pic>
        <p:nvPicPr>
          <p:cNvPr id="5" name="Picture 4"/>
          <p:cNvPicPr>
            <a:picLocks noChangeAspect="1"/>
          </p:cNvPicPr>
          <p:nvPr/>
        </p:nvPicPr>
        <p:blipFill>
          <a:blip r:embed="rId3"/>
          <a:stretch>
            <a:fillRect/>
          </a:stretch>
        </p:blipFill>
        <p:spPr>
          <a:xfrm>
            <a:off x="9589771" y="4507079"/>
            <a:ext cx="1790700" cy="2133600"/>
          </a:xfrm>
          <a:prstGeom prst="rect">
            <a:avLst/>
          </a:prstGeom>
        </p:spPr>
      </p:pic>
      <p:pic>
        <p:nvPicPr>
          <p:cNvPr id="6" name="Picture 5"/>
          <p:cNvPicPr>
            <a:picLocks noChangeAspect="1"/>
          </p:cNvPicPr>
          <p:nvPr/>
        </p:nvPicPr>
        <p:blipFill>
          <a:blip r:embed="rId4"/>
          <a:stretch>
            <a:fillRect/>
          </a:stretch>
        </p:blipFill>
        <p:spPr>
          <a:xfrm>
            <a:off x="6260647" y="4811429"/>
            <a:ext cx="1812200" cy="1463158"/>
          </a:xfrm>
          <a:prstGeom prst="rect">
            <a:avLst/>
          </a:prstGeom>
        </p:spPr>
      </p:pic>
      <p:pic>
        <p:nvPicPr>
          <p:cNvPr id="7" name="Picture 6"/>
          <p:cNvPicPr>
            <a:picLocks noChangeAspect="1"/>
          </p:cNvPicPr>
          <p:nvPr/>
        </p:nvPicPr>
        <p:blipFill>
          <a:blip r:embed="rId5"/>
          <a:stretch>
            <a:fillRect/>
          </a:stretch>
        </p:blipFill>
        <p:spPr>
          <a:xfrm>
            <a:off x="7063395" y="191419"/>
            <a:ext cx="2720519" cy="1429066"/>
          </a:xfrm>
          <a:prstGeom prst="rect">
            <a:avLst/>
          </a:prstGeom>
        </p:spPr>
      </p:pic>
      <p:pic>
        <p:nvPicPr>
          <p:cNvPr id="8" name="Picture 7"/>
          <p:cNvPicPr>
            <a:picLocks noChangeAspect="1"/>
          </p:cNvPicPr>
          <p:nvPr/>
        </p:nvPicPr>
        <p:blipFill>
          <a:blip r:embed="rId6"/>
          <a:stretch>
            <a:fillRect/>
          </a:stretch>
        </p:blipFill>
        <p:spPr>
          <a:xfrm>
            <a:off x="9974537" y="121742"/>
            <a:ext cx="2106795" cy="1690558"/>
          </a:xfrm>
          <a:prstGeom prst="rect">
            <a:avLst/>
          </a:prstGeom>
        </p:spPr>
      </p:pic>
      <p:pic>
        <p:nvPicPr>
          <p:cNvPr id="9" name="Picture 8"/>
          <p:cNvPicPr>
            <a:picLocks noChangeAspect="1"/>
          </p:cNvPicPr>
          <p:nvPr/>
        </p:nvPicPr>
        <p:blipFill>
          <a:blip r:embed="rId7"/>
          <a:stretch>
            <a:fillRect/>
          </a:stretch>
        </p:blipFill>
        <p:spPr>
          <a:xfrm>
            <a:off x="7465585" y="2047584"/>
            <a:ext cx="1724841" cy="2446211"/>
          </a:xfrm>
          <a:prstGeom prst="rect">
            <a:avLst/>
          </a:prstGeom>
        </p:spPr>
      </p:pic>
    </p:spTree>
    <p:extLst>
      <p:ext uri="{BB962C8B-B14F-4D97-AF65-F5344CB8AC3E}">
        <p14:creationId xmlns:p14="http://schemas.microsoft.com/office/powerpoint/2010/main" val="16886666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440851" y="574765"/>
            <a:ext cx="8695925" cy="5808775"/>
          </a:xfrm>
          <a:prstGeom prst="rect">
            <a:avLst/>
          </a:prstGeom>
        </p:spPr>
      </p:pic>
    </p:spTree>
    <p:extLst>
      <p:ext uri="{BB962C8B-B14F-4D97-AF65-F5344CB8AC3E}">
        <p14:creationId xmlns:p14="http://schemas.microsoft.com/office/powerpoint/2010/main" val="5796422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next for computing?</a:t>
            </a:r>
            <a:endParaRPr lang="en-GB" dirty="0"/>
          </a:p>
        </p:txBody>
      </p:sp>
      <p:pic>
        <p:nvPicPr>
          <p:cNvPr id="4" name="Picture 3"/>
          <p:cNvPicPr>
            <a:picLocks noChangeAspect="1"/>
          </p:cNvPicPr>
          <p:nvPr/>
        </p:nvPicPr>
        <p:blipFill>
          <a:blip r:embed="rId2"/>
          <a:stretch>
            <a:fillRect/>
          </a:stretch>
        </p:blipFill>
        <p:spPr>
          <a:xfrm>
            <a:off x="9218611" y="449988"/>
            <a:ext cx="1828800" cy="1133475"/>
          </a:xfrm>
          <a:prstGeom prst="rect">
            <a:avLst/>
          </a:prstGeom>
        </p:spPr>
      </p:pic>
      <p:sp>
        <p:nvSpPr>
          <p:cNvPr id="5" name="Rectangle 4"/>
          <p:cNvSpPr/>
          <p:nvPr/>
        </p:nvSpPr>
        <p:spPr>
          <a:xfrm>
            <a:off x="3078133" y="5438894"/>
            <a:ext cx="4875694" cy="369332"/>
          </a:xfrm>
          <a:prstGeom prst="rect">
            <a:avLst/>
          </a:prstGeom>
        </p:spPr>
        <p:txBody>
          <a:bodyPr wrap="none">
            <a:spAutoFit/>
          </a:bodyPr>
          <a:lstStyle/>
          <a:p>
            <a:r>
              <a:rPr lang="en-GB" dirty="0" smtClean="0"/>
              <a:t>Example of unplugged activity – </a:t>
            </a:r>
            <a:r>
              <a:rPr lang="en-GB" dirty="0" err="1" smtClean="0"/>
              <a:t>Kidbotz</a:t>
            </a:r>
            <a:r>
              <a:rPr lang="en-GB" dirty="0" smtClean="0"/>
              <a:t> (1:09:52)</a:t>
            </a:r>
            <a:endParaRPr lang="en-GB" dirty="0"/>
          </a:p>
        </p:txBody>
      </p:sp>
      <p:sp>
        <p:nvSpPr>
          <p:cNvPr id="6" name="Rectangle 5"/>
          <p:cNvSpPr/>
          <p:nvPr/>
        </p:nvSpPr>
        <p:spPr>
          <a:xfrm>
            <a:off x="2744659" y="6031077"/>
            <a:ext cx="5762155" cy="369332"/>
          </a:xfrm>
          <a:prstGeom prst="rect">
            <a:avLst/>
          </a:prstGeom>
        </p:spPr>
        <p:txBody>
          <a:bodyPr wrap="none">
            <a:spAutoFit/>
          </a:bodyPr>
          <a:lstStyle/>
          <a:p>
            <a:r>
              <a:rPr lang="en-GB" dirty="0"/>
              <a:t>https://www.youtube.com/watch?v=LH7cNtnV5DY&amp;t=3748s</a:t>
            </a:r>
          </a:p>
        </p:txBody>
      </p:sp>
      <p:pic>
        <p:nvPicPr>
          <p:cNvPr id="7" name="Picture 6"/>
          <p:cNvPicPr>
            <a:picLocks noChangeAspect="1"/>
          </p:cNvPicPr>
          <p:nvPr/>
        </p:nvPicPr>
        <p:blipFill>
          <a:blip r:embed="rId3"/>
          <a:stretch>
            <a:fillRect/>
          </a:stretch>
        </p:blipFill>
        <p:spPr>
          <a:xfrm>
            <a:off x="2938568" y="1872343"/>
            <a:ext cx="5536313" cy="2830285"/>
          </a:xfrm>
          <a:prstGeom prst="rect">
            <a:avLst/>
          </a:prstGeom>
        </p:spPr>
      </p:pic>
    </p:spTree>
    <p:extLst>
      <p:ext uri="{BB962C8B-B14F-4D97-AF65-F5344CB8AC3E}">
        <p14:creationId xmlns:p14="http://schemas.microsoft.com/office/powerpoint/2010/main" val="4291560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252C36"/>
      </a:dk2>
      <a:lt2>
        <a:srgbClr val="7C96A3"/>
      </a:lt2>
      <a:accent1>
        <a:srgbClr val="4FD093"/>
      </a:accent1>
      <a:accent2>
        <a:srgbClr val="54BCDF"/>
      </a:accent2>
      <a:accent3>
        <a:srgbClr val="A262D0"/>
      </a:accent3>
      <a:accent4>
        <a:srgbClr val="D7537B"/>
      </a:accent4>
      <a:accent5>
        <a:srgbClr val="E78045"/>
      </a:accent5>
      <a:accent6>
        <a:srgbClr val="84C350"/>
      </a:accent6>
      <a:hlink>
        <a:srgbClr val="22FFFF"/>
      </a:hlink>
      <a:folHlink>
        <a:srgbClr val="9BF3FD"/>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40000"/>
              </a:schemeClr>
            </a:gs>
            <a:gs pos="100000">
              <a:schemeClr val="phClr">
                <a:shade val="92000"/>
                <a:hueMod val="104000"/>
                <a:satMod val="140000"/>
                <a:lumMod val="48000"/>
              </a:schemeClr>
            </a:gs>
          </a:gsLst>
          <a:lin ang="5040000" scaled="0"/>
        </a:gradFill>
        <a:blipFill>
          <a:blip xmlns:r="http://schemas.openxmlformats.org/officeDocument/2006/relationships" r:embed="rId1">
            <a:duotone>
              <a:schemeClr val="phClr">
                <a:shade val="48000"/>
                <a:hueMod val="106000"/>
                <a:satMod val="140000"/>
                <a:lumMod val="42000"/>
              </a:schemeClr>
              <a:schemeClr val="phClr">
                <a:tint val="98000"/>
                <a:hueMod val="92000"/>
                <a:satMod val="220000"/>
                <a:lumMod val="9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142578CA-DEC9-49C3-80AF-C113973CC9A9}"/>
    </a:ext>
  </a:extLst>
</a:theme>
</file>

<file path=docProps/app.xml><?xml version="1.0" encoding="utf-8"?>
<Properties xmlns="http://schemas.openxmlformats.org/officeDocument/2006/extended-properties" xmlns:vt="http://schemas.openxmlformats.org/officeDocument/2006/docPropsVTypes">
  <Template>TM04033919[[fn=Circuit]]</Template>
  <TotalTime>1105</TotalTime>
  <Words>851</Words>
  <Application>Microsoft Office PowerPoint</Application>
  <PresentationFormat>Widescreen</PresentationFormat>
  <Paragraphs>96</Paragraphs>
  <Slides>22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Trebuchet MS</vt:lpstr>
      <vt:lpstr>Tw Cen MT</vt:lpstr>
      <vt:lpstr>Circuit</vt:lpstr>
      <vt:lpstr>Computing </vt:lpstr>
      <vt:lpstr>Early Years and Computing </vt:lpstr>
      <vt:lpstr>Early Years and Computing </vt:lpstr>
      <vt:lpstr>PowerPoint Presentation</vt:lpstr>
      <vt:lpstr>PowerPoint Presentation</vt:lpstr>
      <vt:lpstr>National Curriculum </vt:lpstr>
      <vt:lpstr>National Curriculum</vt:lpstr>
      <vt:lpstr>Computing at ks1</vt:lpstr>
      <vt:lpstr>Long term plan</vt:lpstr>
      <vt:lpstr>Tools by unit </vt:lpstr>
      <vt:lpstr>Computing Progression</vt:lpstr>
      <vt:lpstr>Computing Progression</vt:lpstr>
      <vt:lpstr>Examples of work</vt:lpstr>
      <vt:lpstr>Online safety </vt:lpstr>
      <vt:lpstr>Safer Internet Day </vt:lpstr>
      <vt:lpstr>Online safety for parents/carers</vt:lpstr>
      <vt:lpstr>Pupil voice</vt:lpstr>
      <vt:lpstr>Pupil voice</vt:lpstr>
      <vt:lpstr>Assessment</vt:lpstr>
      <vt:lpstr>Resources</vt:lpstr>
      <vt:lpstr>PowerPoint Presentation</vt:lpstr>
      <vt:lpstr>What next for computing?</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Computing</dc:title>
  <dc:creator>Nicola Mee</dc:creator>
  <cp:lastModifiedBy>Nicola Mee</cp:lastModifiedBy>
  <cp:revision>47</cp:revision>
  <dcterms:created xsi:type="dcterms:W3CDTF">2023-02-02T12:30:18Z</dcterms:created>
  <dcterms:modified xsi:type="dcterms:W3CDTF">2023-03-09T11:24:19Z</dcterms:modified>
</cp:coreProperties>
</file>